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0.xml" ContentType="application/vnd.openxmlformats-officedocument.theme+xml"/>
  <Override PartName="/ppt/slideLayouts/slideLayout104.xml" ContentType="application/vnd.openxmlformats-officedocument.presentationml.slideLayout+xml"/>
  <Override PartName="/ppt/theme/theme11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12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3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4.xml" ContentType="application/vnd.openxmlformats-officedocument.theme+xml"/>
  <Override PartName="/ppt/slideLayouts/slideLayout115.xml" ContentType="application/vnd.openxmlformats-officedocument.presentationml.slideLayout+xml"/>
  <Override PartName="/ppt/theme/theme15.xml" ContentType="application/vnd.openxmlformats-officedocument.theme+xml"/>
  <Override PartName="/ppt/slideLayouts/slideLayout116.xml" ContentType="application/vnd.openxmlformats-officedocument.presentationml.slideLayout+xml"/>
  <Override PartName="/ppt/theme/theme16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7.xml" ContentType="application/vnd.openxmlformats-officedocument.theme+xml"/>
  <Override PartName="/ppt/slideLayouts/slideLayout122.xml" ContentType="application/vnd.openxmlformats-officedocument.presentationml.slideLayout+xml"/>
  <Override PartName="/ppt/theme/theme18.xml" ContentType="application/vnd.openxmlformats-officedocument.theme+xml"/>
  <Override PartName="/ppt/slideLayouts/slideLayout123.xml" ContentType="application/vnd.openxmlformats-officedocument.presentationml.slideLayout+xml"/>
  <Override PartName="/ppt/theme/theme19.xml" ContentType="application/vnd.openxmlformats-officedocument.theme+xml"/>
  <Override PartName="/ppt/slideLayouts/slideLayout124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75" r:id="rId2"/>
    <p:sldMasterId id="2147483747" r:id="rId3"/>
    <p:sldMasterId id="2147483687" r:id="rId4"/>
    <p:sldMasterId id="2147483869" r:id="rId5"/>
    <p:sldMasterId id="2147483699" r:id="rId6"/>
    <p:sldMasterId id="2147483711" r:id="rId7"/>
    <p:sldMasterId id="2147483723" r:id="rId8"/>
    <p:sldMasterId id="2147483735" r:id="rId9"/>
    <p:sldMasterId id="2147484249" r:id="rId10"/>
    <p:sldMasterId id="2147484253" r:id="rId11"/>
    <p:sldMasterId id="2147484255" r:id="rId12"/>
    <p:sldMasterId id="2147484277" r:id="rId13"/>
    <p:sldMasterId id="2147484281" r:id="rId14"/>
    <p:sldMasterId id="2147484285" r:id="rId15"/>
    <p:sldMasterId id="2147484287" r:id="rId16"/>
    <p:sldMasterId id="2147484290" r:id="rId17"/>
    <p:sldMasterId id="2147484295" r:id="rId18"/>
    <p:sldMasterId id="2147484297" r:id="rId19"/>
    <p:sldMasterId id="2147484299" r:id="rId20"/>
  </p:sldMasterIdLst>
  <p:notesMasterIdLst>
    <p:notesMasterId r:id="rId52"/>
  </p:notesMasterIdLst>
  <p:handoutMasterIdLst>
    <p:handoutMasterId r:id="rId53"/>
  </p:handoutMasterIdLst>
  <p:sldIdLst>
    <p:sldId id="257" r:id="rId21"/>
    <p:sldId id="292" r:id="rId22"/>
    <p:sldId id="340" r:id="rId23"/>
    <p:sldId id="339" r:id="rId24"/>
    <p:sldId id="311" r:id="rId25"/>
    <p:sldId id="334" r:id="rId26"/>
    <p:sldId id="335" r:id="rId27"/>
    <p:sldId id="346" r:id="rId28"/>
    <p:sldId id="343" r:id="rId29"/>
    <p:sldId id="342" r:id="rId30"/>
    <p:sldId id="347" r:id="rId31"/>
    <p:sldId id="333" r:id="rId32"/>
    <p:sldId id="310" r:id="rId33"/>
    <p:sldId id="338" r:id="rId34"/>
    <p:sldId id="327" r:id="rId35"/>
    <p:sldId id="287" r:id="rId36"/>
    <p:sldId id="269" r:id="rId37"/>
    <p:sldId id="271" r:id="rId38"/>
    <p:sldId id="316" r:id="rId39"/>
    <p:sldId id="282" r:id="rId40"/>
    <p:sldId id="315" r:id="rId41"/>
    <p:sldId id="278" r:id="rId42"/>
    <p:sldId id="286" r:id="rId43"/>
    <p:sldId id="336" r:id="rId44"/>
    <p:sldId id="341" r:id="rId45"/>
    <p:sldId id="337" r:id="rId46"/>
    <p:sldId id="345" r:id="rId47"/>
    <p:sldId id="321" r:id="rId48"/>
    <p:sldId id="291" r:id="rId49"/>
    <p:sldId id="344" r:id="rId50"/>
    <p:sldId id="283" r:id="rId51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33CC"/>
    <a:srgbClr val="800000"/>
    <a:srgbClr val="C8EAD7"/>
    <a:srgbClr val="B8E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385" autoAdjust="0"/>
    <p:restoredTop sz="41943" autoAdjust="0"/>
  </p:normalViewPr>
  <p:slideViewPr>
    <p:cSldViewPr>
      <p:cViewPr varScale="1">
        <p:scale>
          <a:sx n="55" d="100"/>
          <a:sy n="55" d="100"/>
        </p:scale>
        <p:origin x="285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2154" y="60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9" Type="http://schemas.openxmlformats.org/officeDocument/2006/relationships/slide" Target="slides/slide19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slide" Target="slides/slide22.xml"/><Relationship Id="rId47" Type="http://schemas.openxmlformats.org/officeDocument/2006/relationships/slide" Target="slides/slide27.xml"/><Relationship Id="rId50" Type="http://schemas.openxmlformats.org/officeDocument/2006/relationships/slide" Target="slides/slide30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slide" Target="slides/slide26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9.xml"/><Relationship Id="rId41" Type="http://schemas.openxmlformats.org/officeDocument/2006/relationships/slide" Target="slides/slide21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53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49" Type="http://schemas.openxmlformats.org/officeDocument/2006/relationships/slide" Target="slides/slide29.xml"/><Relationship Id="rId57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1.xml"/><Relationship Id="rId44" Type="http://schemas.openxmlformats.org/officeDocument/2006/relationships/slide" Target="slides/slide24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48" Type="http://schemas.openxmlformats.org/officeDocument/2006/relationships/slide" Target="slides/slide28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1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4"/>
            <a:ext cx="3471653" cy="605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8" tIns="45705" rIns="91408" bIns="4570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GB">
                <a:latin typeface="Gill Sans MT" pitchFamily="34" charset="0"/>
              </a:rPr>
              <a:t>Bishop's Certificate in Church School Governance  Module 6 - Effective governance</a:t>
            </a:r>
            <a:endParaRPr lang="en-GB" dirty="0">
              <a:latin typeface="Gill Sans MT" pitchFamily="34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717" y="0"/>
            <a:ext cx="2944958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8" tIns="45705" rIns="91408" bIns="4570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262"/>
            <a:ext cx="2944958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8" tIns="45705" rIns="91408" bIns="4570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GB" dirty="0">
                <a:latin typeface="Gill Sans MT" pitchFamily="34" charset="0"/>
              </a:rPr>
              <a:t>Southwark Diocesan Board of Education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717" y="9431262"/>
            <a:ext cx="2944958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8" tIns="45705" rIns="91408" bIns="4570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FF3D42E-8D19-4391-989E-6017008464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43424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430" cy="533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8" tIns="45705" rIns="91408" bIns="4570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GB"/>
              <a:t>Bishop's Certificate in Church School Governance  Module 6 - Effective governance</a:t>
            </a:r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461" y="9450317"/>
            <a:ext cx="2951430" cy="45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8" tIns="45705" rIns="91408" bIns="4570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1BC0442-EE98-4EAB-83DF-CF6D4FA887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1741488" y="1241425"/>
            <a:ext cx="3235325" cy="242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>
          <a:xfrm>
            <a:off x="679606" y="3955841"/>
            <a:ext cx="5438464" cy="532944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72572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F1EE64-4FFB-4089-8056-7DFF72C5672A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583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46238" y="642938"/>
            <a:ext cx="3071812" cy="2303462"/>
          </a:xfrm>
          <a:prstGeom prst="rect">
            <a:avLst/>
          </a:prstGeom>
          <a:ln/>
        </p:spPr>
      </p:sp>
      <p:sp>
        <p:nvSpPr>
          <p:cNvPr id="583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775" y="3163625"/>
            <a:ext cx="5578126" cy="6049639"/>
          </a:xfrm>
          <a:prstGeom prst="rect">
            <a:avLst/>
          </a:prstGeom>
          <a:noFill/>
          <a:ln/>
        </p:spPr>
        <p:txBody>
          <a:bodyPr/>
          <a:lstStyle/>
          <a:p>
            <a:pPr eaLnBrk="1" hangingPunct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3001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BC0442-EE98-4EAB-83DF-CF6D4FA8871E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7309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53B629-939C-473E-B26E-6D3A56954CF7}" type="slidenum">
              <a:rPr lang="en-GB"/>
              <a:pPr/>
              <a:t>12</a:t>
            </a:fld>
            <a:endParaRPr lang="en-GB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46238" y="642938"/>
            <a:ext cx="3070225" cy="2303462"/>
          </a:xfrm>
          <a:prstGeom prst="rect">
            <a:avLst/>
          </a:prstGeom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775" y="3163625"/>
            <a:ext cx="5578126" cy="6049639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44179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3D251D-520C-4272-9438-72CA94B69EC0}" type="slidenum">
              <a:rPr lang="en-GB"/>
              <a:pPr/>
              <a:t>13</a:t>
            </a:fld>
            <a:endParaRPr lang="en-GB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46238" y="642938"/>
            <a:ext cx="3070225" cy="2303462"/>
          </a:xfrm>
          <a:prstGeom prst="rect">
            <a:avLst/>
          </a:prstGeom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775" y="3163625"/>
            <a:ext cx="5578126" cy="6049639"/>
          </a:xfrm>
          <a:prstGeom prst="rect">
            <a:avLst/>
          </a:prstGeom>
        </p:spPr>
        <p:txBody>
          <a:bodyPr/>
          <a:lstStyle/>
          <a:p>
            <a:pPr>
              <a:buFontTx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99006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Southwark Diocesan Board of Education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9431340"/>
            <a:ext cx="2946576" cy="49688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/>
              <a:t>SDBE - Role of the chair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AEFCA1-FA55-4A60-9590-F595EDA51E14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5062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46238" y="642938"/>
            <a:ext cx="3070225" cy="2303462"/>
          </a:xfrm>
          <a:prstGeom prst="rect">
            <a:avLst/>
          </a:prstGeom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775" y="3163625"/>
            <a:ext cx="5578126" cy="6049639"/>
          </a:xfrm>
          <a:prstGeom prst="rect">
            <a:avLst/>
          </a:prstGeom>
          <a:ln/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endParaRPr lang="en-GB" dirty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C643231-0555-44D9-AEEF-60112B0478E6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4189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946855-408B-4F6C-ABDA-ED836ACC843D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665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46238" y="642938"/>
            <a:ext cx="3070225" cy="2303462"/>
          </a:xfrm>
          <a:prstGeom prst="rect">
            <a:avLst/>
          </a:prstGeom>
          <a:ln/>
        </p:spPr>
      </p:sp>
      <p:sp>
        <p:nvSpPr>
          <p:cNvPr id="665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775" y="3163625"/>
            <a:ext cx="5578126" cy="6049639"/>
          </a:xfrm>
          <a:prstGeom prst="rect">
            <a:avLst/>
          </a:prstGeom>
          <a:noFill/>
          <a:ln/>
        </p:spPr>
        <p:txBody>
          <a:bodyPr/>
          <a:lstStyle/>
          <a:p>
            <a:pPr eaLnBrk="1" hangingPunct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02470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2EB72C-1BD0-4A3C-A696-7AE7CEC72783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706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46238" y="642938"/>
            <a:ext cx="3070225" cy="2303462"/>
          </a:xfrm>
          <a:prstGeom prst="rect">
            <a:avLst/>
          </a:prstGeom>
          <a:ln/>
        </p:spPr>
      </p:sp>
      <p:sp>
        <p:nvSpPr>
          <p:cNvPr id="706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775" y="3163625"/>
            <a:ext cx="5578126" cy="6049639"/>
          </a:xfrm>
          <a:prstGeom prst="rect">
            <a:avLst/>
          </a:prstGeom>
          <a:noFill/>
          <a:ln/>
        </p:spPr>
        <p:txBody>
          <a:bodyPr/>
          <a:lstStyle/>
          <a:p>
            <a:pPr eaLnBrk="1" hangingPunct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17833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646238" y="642938"/>
            <a:ext cx="3070225" cy="2303462"/>
          </a:xfrm>
          <a:prstGeom prst="rect">
            <a:avLst/>
          </a:prstGeom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xfrm>
            <a:off x="609775" y="3163625"/>
            <a:ext cx="5578126" cy="6049639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GB" dirty="0"/>
          </a:p>
        </p:txBody>
      </p:sp>
      <p:sp>
        <p:nvSpPr>
          <p:cNvPr id="7373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D44195-5D79-470B-9894-3C40B8AE29D8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89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46238" y="642938"/>
            <a:ext cx="3070225" cy="2303462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09775" y="3163625"/>
            <a:ext cx="5578126" cy="6049639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AA9B-8942-45A2-B05E-8C796E7CCC9E}" type="slidenum">
              <a:rPr lang="en-GB" smtClean="0"/>
              <a:pPr>
                <a:defRPr/>
              </a:pPr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06716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46238" y="642938"/>
            <a:ext cx="3070225" cy="2303462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09775" y="3163625"/>
            <a:ext cx="5578126" cy="6049639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C0442-EE98-4EAB-83DF-CF6D4FA8871E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690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3851099" y="0"/>
            <a:ext cx="2946576" cy="496967"/>
          </a:xfrm>
          <a:prstGeom prst="rect">
            <a:avLst/>
          </a:prstGeom>
          <a:noFill/>
        </p:spPr>
        <p:txBody>
          <a:bodyPr/>
          <a:lstStyle/>
          <a:p>
            <a:endParaRPr lang="en-GB" dirty="0"/>
          </a:p>
        </p:txBody>
      </p:sp>
      <p:sp>
        <p:nvSpPr>
          <p:cNvPr id="6144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DD54D5-F94C-443A-95AC-D453BC771580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614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0900" y="744538"/>
            <a:ext cx="4416425" cy="3311525"/>
          </a:xfrm>
          <a:prstGeom prst="rect">
            <a:avLst/>
          </a:prstGeom>
          <a:ln/>
        </p:spPr>
      </p:sp>
      <p:sp>
        <p:nvSpPr>
          <p:cNvPr id="1157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776" y="4304401"/>
            <a:ext cx="5798315" cy="4908863"/>
          </a:xfrm>
          <a:prstGeom prst="rect">
            <a:avLst/>
          </a:prstGeom>
          <a:ln/>
        </p:spPr>
        <p:txBody>
          <a:bodyPr/>
          <a:lstStyle/>
          <a:p>
            <a:pPr algn="just" eaLnBrk="1" hangingPunct="1"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8278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646238" y="642938"/>
            <a:ext cx="3070225" cy="2303462"/>
          </a:xfrm>
          <a:prstGeom prst="rect">
            <a:avLst/>
          </a:prstGeom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xfrm>
            <a:off x="609775" y="3163625"/>
            <a:ext cx="5578126" cy="6049639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GB" dirty="0"/>
          </a:p>
        </p:txBody>
      </p:sp>
      <p:sp>
        <p:nvSpPr>
          <p:cNvPr id="7373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D44195-5D79-470B-9894-3C40B8AE29D8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3542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646238" y="642938"/>
            <a:ext cx="3070225" cy="2303462"/>
          </a:xfrm>
          <a:prstGeom prst="rect">
            <a:avLst/>
          </a:prstGeom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xfrm>
            <a:off x="609775" y="3163625"/>
            <a:ext cx="5578126" cy="6049639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7475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0DE6CA-6610-42BB-BD71-7A9EF2D2D1B4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6833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233963-5944-4602-ACAB-9A4452207A64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655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46238" y="642938"/>
            <a:ext cx="3070225" cy="2303462"/>
          </a:xfrm>
          <a:prstGeom prst="rect">
            <a:avLst/>
          </a:prstGeom>
          <a:ln/>
        </p:spPr>
      </p:sp>
      <p:sp>
        <p:nvSpPr>
          <p:cNvPr id="655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775" y="3163625"/>
            <a:ext cx="5578126" cy="6049639"/>
          </a:xfrm>
          <a:prstGeom prst="rect">
            <a:avLst/>
          </a:prstGeom>
          <a:noFill/>
          <a:ln/>
        </p:spPr>
        <p:txBody>
          <a:bodyPr/>
          <a:lstStyle/>
          <a:p>
            <a:pPr marL="228469" indent="-228522" eaLnBrk="1" hangingPunct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89644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Southwark Diocesan Board of Education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9431340"/>
            <a:ext cx="2946576" cy="49688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/>
              <a:t>SDBE - Role of the chair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AEFCA1-FA55-4A60-9590-F595EDA51E14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5267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BC0442-EE98-4EAB-83DF-CF6D4FA8871E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1514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Southwark Diocesan Board of Education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9431340"/>
            <a:ext cx="2946576" cy="49688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/>
              <a:t>SDBE - Role of the chair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AEFCA1-FA55-4A60-9590-F595EDA51E14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37700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BC0442-EE98-4EAB-83DF-CF6D4FA8871E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8036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8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A12885-4F3B-4A92-BF9C-ABDB4BBFCF96}" type="slidenum">
              <a:rPr lang="en-GB">
                <a:ea typeface="Microsoft YaHei" charset="-122"/>
              </a:rPr>
              <a:pPr>
                <a:defRPr/>
              </a:pPr>
              <a:t>28</a:t>
            </a:fld>
            <a:endParaRPr lang="en-GB">
              <a:ea typeface="Microsoft YaHei" charset="-122"/>
            </a:endParaRPr>
          </a:p>
        </p:txBody>
      </p:sp>
      <p:sp>
        <p:nvSpPr>
          <p:cNvPr id="1402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646238" y="642938"/>
            <a:ext cx="3070225" cy="2303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0292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4385" y="4600426"/>
            <a:ext cx="5438140" cy="4467701"/>
          </a:xfrm>
          <a:prstGeom prst="rect">
            <a:avLst/>
          </a:prstGeom>
          <a:noFill/>
        </p:spPr>
        <p:txBody>
          <a:bodyPr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445"/>
              </a:spcBef>
              <a:tabLst>
                <a:tab pos="0" algn="l"/>
                <a:tab pos="444130" algn="l"/>
                <a:tab pos="889835" algn="l"/>
                <a:tab pos="1335539" algn="l"/>
                <a:tab pos="1781245" algn="l"/>
                <a:tab pos="2226948" algn="l"/>
                <a:tab pos="2672653" algn="l"/>
                <a:tab pos="3118359" algn="l"/>
                <a:tab pos="3564063" algn="l"/>
                <a:tab pos="4009767" algn="l"/>
                <a:tab pos="4455473" algn="l"/>
                <a:tab pos="4901177" algn="l"/>
                <a:tab pos="5346881" algn="l"/>
                <a:tab pos="5792587" algn="l"/>
                <a:tab pos="6238292" algn="l"/>
                <a:tab pos="6683995" algn="l"/>
                <a:tab pos="7129701" algn="l"/>
                <a:tab pos="7575406" algn="l"/>
                <a:tab pos="8021110" algn="l"/>
                <a:tab pos="8466815" algn="l"/>
                <a:tab pos="8912521" algn="l"/>
              </a:tabLs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89149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646238" y="642938"/>
            <a:ext cx="3070225" cy="2303462"/>
          </a:xfrm>
          <a:prstGeom prst="rect">
            <a:avLst/>
          </a:prstGeom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xfrm>
            <a:off x="609775" y="3163625"/>
            <a:ext cx="5578126" cy="6049639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GB" dirty="0"/>
          </a:p>
        </p:txBody>
      </p:sp>
      <p:sp>
        <p:nvSpPr>
          <p:cNvPr id="6861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58D4DA-0C9F-481D-A557-46829FBA76C4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8645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BC0442-EE98-4EAB-83DF-CF6D4FA8871E}" type="slidenum">
              <a:rPr lang="en-GB" smtClean="0"/>
              <a:pPr>
                <a:defRPr/>
              </a:pPr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7575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BC0442-EE98-4EAB-83DF-CF6D4FA8871E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8559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CE5B10-3187-4CC4-9A8C-8045DC364D9E}" type="slidenum">
              <a:rPr lang="en-GB" smtClean="0"/>
              <a:pPr/>
              <a:t>31</a:t>
            </a:fld>
            <a:endParaRPr lang="en-GB"/>
          </a:p>
        </p:txBody>
      </p:sp>
      <p:sp>
        <p:nvSpPr>
          <p:cNvPr id="593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46238" y="642938"/>
            <a:ext cx="3070225" cy="2303462"/>
          </a:xfrm>
          <a:prstGeom prst="rect">
            <a:avLst/>
          </a:prstGeom>
          <a:ln/>
        </p:spPr>
      </p:sp>
      <p:sp>
        <p:nvSpPr>
          <p:cNvPr id="593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775" y="3163625"/>
            <a:ext cx="5578126" cy="6049639"/>
          </a:xfrm>
          <a:prstGeom prst="rect">
            <a:avLst/>
          </a:prstGeom>
          <a:noFill/>
          <a:ln/>
        </p:spPr>
        <p:txBody>
          <a:bodyPr/>
          <a:lstStyle/>
          <a:p>
            <a:pPr eaLnBrk="1" hangingPunct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3255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BC0442-EE98-4EAB-83DF-CF6D4FA8871E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546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46238" y="642938"/>
            <a:ext cx="3070225" cy="2303462"/>
          </a:xfrm>
          <a:prstGeom prst="rect">
            <a:avLst/>
          </a:prstGeom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775" y="3163625"/>
            <a:ext cx="5578126" cy="6049639"/>
          </a:xfrm>
          <a:prstGeom prst="rect">
            <a:avLst/>
          </a:prstGeom>
          <a:ln/>
        </p:spPr>
        <p:txBody>
          <a:bodyPr/>
          <a:lstStyle/>
          <a:p>
            <a:pPr eaLnBrk="1" hangingPunct="1">
              <a:defRPr/>
            </a:pPr>
            <a:endParaRPr lang="en-GB" dirty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7AE7ABE-F47F-48CC-A02B-851673CD6C21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67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46238" y="642938"/>
            <a:ext cx="3070225" cy="2303462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09775" y="3163119"/>
            <a:ext cx="5578126" cy="604867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C0442-EE98-4EAB-83DF-CF6D4FA8871E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9410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Southwark Diocesan Board of Education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9431340"/>
            <a:ext cx="2946576" cy="49688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/>
              <a:t>SDBE - Role of the chair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AEFCA1-FA55-4A60-9590-F595EDA51E14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2008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1BC0442-EE98-4EAB-83DF-CF6D4FA8871E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5292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BC0442-EE98-4EAB-83DF-CF6D4FA8871E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630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B3A1F-421D-4A0E-8F49-B122D28949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5F287-614B-44C8-8A07-EAE175B967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D6866-D294-4A56-80A4-4C13CD66FC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260649"/>
            <a:ext cx="7772400" cy="79208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208912" cy="460851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B3A1F-421D-4A0E-8F49-B122D289494C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0D1C0-37D4-46FB-94A5-FC52B2173E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DBC98-EF05-469E-BFDB-4C16293797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260649"/>
            <a:ext cx="7772400" cy="79208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208912" cy="460851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/>
              <a:t>The SDBE – Developing Church of England Education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8FD12A-AE33-4601-8742-1716AD254FE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260649"/>
            <a:ext cx="7772400" cy="79208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208912" cy="460851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/>
              <a:t>The SDBE – Developing Church of England Education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8FD12A-AE33-4601-8742-1716AD254FE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0D1C0-37D4-46FB-94A5-FC52B2173E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DBC98-EF05-469E-BFDB-4C16293797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B3A1F-421D-4A0E-8F49-B122D289494C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0D1C0-37D4-46FB-94A5-FC52B2173E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9AAC6-EA84-424E-883A-61F8820A00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DBC98-EF05-469E-BFDB-4C16293797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260649"/>
            <a:ext cx="7772400" cy="79208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208912" cy="460851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B3A1F-421D-4A0E-8F49-B122D289494C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0D1C0-37D4-46FB-94A5-FC52B2173E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DBC98-EF05-469E-BFDB-4C16293797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7769225" cy="11398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4AA4B4-04A9-4767-827A-EB955F28A3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260649"/>
            <a:ext cx="7772400" cy="79208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208912" cy="460851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/>
              <a:t>The SDBE – Developing Church of England Education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8FD12A-AE33-4601-8742-1716AD254FE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260649"/>
            <a:ext cx="7772400" cy="79208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208912" cy="460851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8FD12A-AE33-4601-8742-1716AD254FE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260649"/>
            <a:ext cx="7772400" cy="79208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208912" cy="460851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z="1350"/>
              <a:t>The SDBE – Developing Church of England Education</a:t>
            </a:r>
            <a:endParaRPr lang="en-GB" sz="135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B3A1F-421D-4A0E-8F49-B122D289494C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136610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0D1C0-37D4-46FB-94A5-FC52B2173E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053934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DBC98-EF05-469E-BFDB-4C16293797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31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A5E20-8540-4336-BF41-E37A8D78D3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7769225" cy="11398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4AA4B4-04A9-4767-827A-EB955F28A3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48425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SDBE - Developing Church of England Education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47532-1B39-4AEA-AA6C-CB12176D0D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96715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260649"/>
            <a:ext cx="7772400" cy="79208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208912" cy="460851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Supporting Christian Education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C5145-8CBE-435E-BF5A-CDA1D67821A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1796419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260649"/>
            <a:ext cx="7772400" cy="79208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208912" cy="460851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Supporting Christian Education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5B5F7C-A363-420B-A5BE-B5435A8A064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264966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260649"/>
            <a:ext cx="7772400" cy="792088"/>
          </a:xfrm>
        </p:spPr>
        <p:txBody>
          <a:bodyPr/>
          <a:lstStyle>
            <a:lvl1pPr>
              <a:defRPr sz="3600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208912" cy="4608512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268538" y="6266281"/>
            <a:ext cx="4608512" cy="457200"/>
          </a:xfrm>
          <a:ln/>
        </p:spPr>
        <p:txBody>
          <a:bodyPr/>
          <a:lstStyle>
            <a:lvl1pPr>
              <a:defRPr sz="1300"/>
            </a:lvl1pPr>
          </a:lstStyle>
          <a:p>
            <a:pPr>
              <a:defRPr/>
            </a:pPr>
            <a:r>
              <a:rPr lang="en-GB" dirty="0"/>
              <a:t>The SDBE – Developing Church of England Education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13C589-EEFF-46C6-8273-C6F79D57863A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98015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44A03-3E9B-4426-A79D-67EA464CA5F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3931B-E2BF-4AEB-AE76-659BE87918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40A8D-0BB0-4F08-A517-D083ACD79D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2BCBD-30BE-40B0-90BE-E5B8EFA10B8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25D82-8C6B-459B-A63D-1203C427B3C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7D402-2CFE-4F37-BD6D-8E1148F7A2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7F287-2092-4C82-8B1A-A4F90463B1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492A0-85C1-4B24-A89E-8F06E2D192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E9A18-8B1B-4B03-8A1A-13D5212228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3FFF5-71FF-4576-B2B0-88DFFAA3EA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FA6C9-B2BF-45D2-92FF-96B4096D8A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D574C-32DD-4B6A-917B-C61244BCA9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13FE7-5787-4A9C-AF71-463C261161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62950-9DF5-4655-B3FF-22CE85D266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A1BD1-D9C2-4E24-AA5E-8FA65EABB9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678B6-6F59-41DF-BB36-36A8D66064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F539F-648F-4375-B78B-2ADED27FF5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0186F-9B4B-4C00-9A23-333EC0E42C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1100D-6712-4137-BE49-6EFAD1BB20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C004B-1F42-425E-93ED-382C0396D6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7D71D-FE6A-4230-A573-10C90BE120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7CD67-E347-45FD-AC64-42346EFBA6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12ED2-ABB7-4DA8-96DB-CC4F4F7CFF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8F829-10AD-4A5F-A5A4-AD8FD53AF5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19010-A27C-4AC2-9BA5-F07B704737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0D1C0-37D4-46FB-94A5-FC52B2173E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18BE6-C978-48F1-8800-11FC475D40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DBC98-EF05-469E-BFDB-4C16293797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B6BA4C-CE13-433B-A04B-B6B1E8333B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12E95-0CC5-41C4-90B8-966633DAD1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4E5B4-B13C-48C6-9F6C-6FC3D319C4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57D15-0325-447F-AF15-1DC69B8F4D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29379-AD79-4321-B5E4-51CCA71992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1D288-F297-4185-880F-C2F0B96E44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9B03A-2551-4C06-B4FF-0FCB80BB60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04CD6D-20C1-49A1-AB8E-F3EA8A5303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D5364-3F99-4CD4-8A69-50C0B154C0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ED6D4-E046-4B8D-9321-A0A5BE95AB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849F2-E666-4130-ACE3-3F2CEFE034A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E7BA5-2593-4605-961D-856A378294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1316E-9E75-4E8A-AF1B-21E7A84D36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438EF-A2CE-487B-8FF9-F69E53D090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AAB0C-C844-4539-B3D5-89A9C3456A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62544-E9B8-4EE0-A874-93B75C6026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D4BC6-0E5E-4CF1-AA11-2A948B2872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A54A6-8EB4-407C-93A2-5C0B3F3FF2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690C8-93EC-494E-9579-57307517E1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5D3C9-6A18-4A47-A822-563AD79603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0AD2C-7939-4D57-B907-E3966ECA8F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E9ADE-9531-4644-9737-692598E161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89AF9-1BAC-4EFB-98A4-2534C12CC0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6861D-EA5B-440D-B234-983ABF440F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60181-A684-4EA8-8255-2A7E3F9536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8C8F3-36C4-4731-91A7-3CD1DC27D6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890BC-6E22-4821-AA08-C0157E27F1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C9E46-0C63-471C-A31F-89083C19EE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50C44-646D-4751-8BE6-73CDEEFA9F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BAA33-1BC5-4884-ABDE-5A2DA53190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A4B5C-B4B3-42DD-88B3-A3ADD3D57E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378A4-2AD6-4935-8F9A-077D0EAEDB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BAAA1-AEAF-4D25-8626-2D5B4C39643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24DBD-8D77-4FBE-AD2D-A4A720785A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5D027-BFCE-4891-9E2E-2899148C8A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9474C-4638-4943-820D-9AD91EC10A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7C927-EE1A-497A-81ED-4EC08544EC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205DC-47D5-4735-B496-DCCD284D29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D5B1C-32CD-4E7A-B7B7-8962D2604A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5B8C8-0EDE-44C1-B4A4-C67118965A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C1687B-EB32-4347-8E83-92D3A0EE21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83374-375C-46E6-B420-5A495C97D4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E704E-5394-407C-AD3A-561266A51C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CA0845-1B30-4A02-A555-4AFB8C1DFC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E953B-C7E8-40BF-A123-F83EC88185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7703A-9C44-45BD-8961-B01B7405AF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7A53B-6374-45DB-BE93-9CBAB36259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5F329-6180-4D0B-B500-6D51DEF45F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EBD5D-3F88-41D3-9B3F-D46AFD7158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CB537-1475-4CBD-BBF9-2BC555C6C6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DB763-7A2E-4682-8858-1466D9FDC9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F91BA-3BBD-4D14-BECE-26F5D7A201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8DE6C-520F-46DB-9B9D-8BEAC63C2A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D96B3-EFB6-4CF8-805F-7D7F9DA4E3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18A5E-FCFB-4266-A6E8-7F4FAB063E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195AF-F1A3-41AF-B827-796745D571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E9276-9CD0-41A0-8256-D280D61966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3CE58-3952-4EF9-97FB-3957BCC9A8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9E9B8-9B57-4B3B-A354-99BD81E6C3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74D63-0A15-4496-B2CF-419F12BA54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07C07-7F83-4A4C-976F-464F01CA00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60833-062B-4EE5-AB5A-D335D02867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FCD5D-415D-4092-9446-A0A09DBA64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A2914-45B0-4B63-8DD4-82DFED4CF9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D1F0E-967B-4C96-B134-E68E2B0F46D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7BA46-CAAE-4A0E-BC54-865B333AF28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26E42-3B16-4BCD-BBC0-F39F051194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3.jpeg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04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5" Type="http://schemas.openxmlformats.org/officeDocument/2006/relationships/image" Target="../media/image3.jpeg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5" Type="http://schemas.openxmlformats.org/officeDocument/2006/relationships/image" Target="../media/image2.png"/><Relationship Id="rId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image" Target="../media/image3.jpeg"/><Relationship Id="rId5" Type="http://schemas.openxmlformats.org/officeDocument/2006/relationships/theme" Target="../theme/theme14.xml"/><Relationship Id="rId4" Type="http://schemas.openxmlformats.org/officeDocument/2006/relationships/slideLayout" Target="../slideLayouts/slideLayout1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15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16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9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theme" Target="../theme/theme17.xml"/><Relationship Id="rId5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20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22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12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1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47333B-600B-497C-A4EF-4FB213311D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9" r:id="rId1"/>
    <p:sldLayoutId id="2147484150" r:id="rId2"/>
    <p:sldLayoutId id="2147484151" r:id="rId3"/>
    <p:sldLayoutId id="2147484152" r:id="rId4"/>
    <p:sldLayoutId id="2147484153" r:id="rId5"/>
    <p:sldLayoutId id="2147484154" r:id="rId6"/>
    <p:sldLayoutId id="2147484155" r:id="rId7"/>
    <p:sldLayoutId id="2147484156" r:id="rId8"/>
    <p:sldLayoutId id="2147484157" r:id="rId9"/>
    <p:sldLayoutId id="2147484158" r:id="rId10"/>
    <p:sldLayoutId id="21474841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26064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676400"/>
            <a:ext cx="8136904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237288"/>
            <a:ext cx="4608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 b="1" i="1">
                <a:solidFill>
                  <a:srgbClr val="A5002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237288"/>
            <a:ext cx="1581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Verdana" pitchFamily="34" charset="0"/>
              </a:defRPr>
            </a:lvl1pPr>
          </a:lstStyle>
          <a:p>
            <a:pPr>
              <a:defRPr/>
            </a:pPr>
            <a:fld id="{0147333B-600B-497C-A4EF-4FB213311D1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 flipV="1">
            <a:off x="539750" y="6453188"/>
            <a:ext cx="1800225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 flipV="1">
            <a:off x="6804025" y="6453188"/>
            <a:ext cx="1727200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pic>
        <p:nvPicPr>
          <p:cNvPr id="10" name="Picture 9" descr="Logo BC Col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188640"/>
            <a:ext cx="5524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50" r:id="rId1"/>
    <p:sldLayoutId id="2147484251" r:id="rId2"/>
    <p:sldLayoutId id="2147484252" r:id="rId3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 b="1" baseline="0">
          <a:solidFill>
            <a:srgbClr val="5F5F5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3000" b="1" baseline="0">
          <a:solidFill>
            <a:schemeClr val="tx1"/>
          </a:solidFill>
          <a:latin typeface="+mn-lt"/>
          <a:ea typeface="+mn-ea"/>
          <a:cs typeface="+mn-cs"/>
        </a:defRPr>
      </a:lvl1pPr>
      <a:lvl2pPr marL="1049338" indent="-515938" algn="l" rtl="0" eaLnBrk="1" fontAlgn="base" hangingPunct="1">
        <a:spcBef>
          <a:spcPct val="20000"/>
        </a:spcBef>
        <a:spcAft>
          <a:spcPct val="0"/>
        </a:spcAft>
        <a:buClr>
          <a:srgbClr val="990033"/>
        </a:buClr>
        <a:buSzPct val="130000"/>
        <a:buChar char="•"/>
        <a:defRPr sz="3000" b="1" baseline="0">
          <a:solidFill>
            <a:schemeClr val="tx1"/>
          </a:solidFill>
          <a:latin typeface="+mn-lt"/>
        </a:defRPr>
      </a:lvl2pPr>
      <a:lvl3pPr marL="1468438" indent="-228600" algn="l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marL="1887538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</a:defRPr>
      </a:lvl4pPr>
      <a:lvl5pPr marL="23066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5pPr>
      <a:lvl6pPr marL="27638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6pPr>
      <a:lvl7pPr marL="32210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7pPr>
      <a:lvl8pPr marL="36782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8pPr>
      <a:lvl9pPr marL="41354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26064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676400"/>
            <a:ext cx="8136904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237288"/>
            <a:ext cx="4608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 b="1" i="1">
                <a:solidFill>
                  <a:srgbClr val="A50021"/>
                </a:solidFill>
                <a:latin typeface="+mn-lt"/>
              </a:defRPr>
            </a:lvl1pPr>
          </a:lstStyle>
          <a:p>
            <a:r>
              <a:rPr lang="en-GB"/>
              <a:t>The SDBE – Developing Church of England Education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237288"/>
            <a:ext cx="1581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Verdana" pitchFamily="34" charset="0"/>
              </a:defRPr>
            </a:lvl1pPr>
          </a:lstStyle>
          <a:p>
            <a:fld id="{468FD12A-AE33-4601-8742-1716AD254FE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 flipV="1">
            <a:off x="539750" y="6453188"/>
            <a:ext cx="1800225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 flipV="1">
            <a:off x="6804025" y="6453188"/>
            <a:ext cx="1727200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pic>
        <p:nvPicPr>
          <p:cNvPr id="10" name="Picture 9" descr="Logo BC Co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188640"/>
            <a:ext cx="5524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Logo BC Co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188640"/>
            <a:ext cx="5524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54" r:id="rId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 b="1" baseline="0">
          <a:solidFill>
            <a:srgbClr val="5F5F5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3000" b="1" baseline="0">
          <a:solidFill>
            <a:schemeClr val="tx1"/>
          </a:solidFill>
          <a:latin typeface="+mn-lt"/>
          <a:ea typeface="+mn-ea"/>
          <a:cs typeface="+mn-cs"/>
        </a:defRPr>
      </a:lvl1pPr>
      <a:lvl2pPr marL="1049338" indent="-515938" algn="l" rtl="0" eaLnBrk="1" fontAlgn="base" hangingPunct="1">
        <a:spcBef>
          <a:spcPct val="20000"/>
        </a:spcBef>
        <a:spcAft>
          <a:spcPct val="0"/>
        </a:spcAft>
        <a:buClr>
          <a:srgbClr val="990033"/>
        </a:buClr>
        <a:buSzPct val="130000"/>
        <a:buChar char="•"/>
        <a:defRPr sz="3000" b="1" baseline="0">
          <a:solidFill>
            <a:schemeClr val="tx1"/>
          </a:solidFill>
          <a:latin typeface="+mn-lt"/>
        </a:defRPr>
      </a:lvl2pPr>
      <a:lvl3pPr marL="1468438" indent="-228600" algn="l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marL="1887538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</a:defRPr>
      </a:lvl4pPr>
      <a:lvl5pPr marL="23066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5pPr>
      <a:lvl6pPr marL="27638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6pPr>
      <a:lvl7pPr marL="32210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7pPr>
      <a:lvl8pPr marL="36782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8pPr>
      <a:lvl9pPr marL="41354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26064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676400"/>
            <a:ext cx="8136904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237288"/>
            <a:ext cx="4608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 b="1" i="1">
                <a:solidFill>
                  <a:srgbClr val="A50021"/>
                </a:solidFill>
                <a:latin typeface="+mn-lt"/>
              </a:defRPr>
            </a:lvl1pPr>
          </a:lstStyle>
          <a:p>
            <a:r>
              <a:rPr lang="en-GB"/>
              <a:t>The SDBE – Developing Church of England Education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237288"/>
            <a:ext cx="1581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Verdana" pitchFamily="34" charset="0"/>
              </a:defRPr>
            </a:lvl1pPr>
          </a:lstStyle>
          <a:p>
            <a:fld id="{468FD12A-AE33-4601-8742-1716AD254FE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 flipV="1">
            <a:off x="539750" y="6453188"/>
            <a:ext cx="1800225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 flipV="1">
            <a:off x="6804025" y="6453188"/>
            <a:ext cx="1727200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pic>
        <p:nvPicPr>
          <p:cNvPr id="10" name="Picture 9" descr="Logo BC Col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188640"/>
            <a:ext cx="5524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Logo BC Col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188640"/>
            <a:ext cx="5524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56" r:id="rId1"/>
    <p:sldLayoutId id="2147484267" r:id="rId2"/>
    <p:sldLayoutId id="2147484268" r:id="rId3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 b="1" baseline="0">
          <a:solidFill>
            <a:srgbClr val="5F5F5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3000" b="1" baseline="0">
          <a:solidFill>
            <a:schemeClr val="tx1"/>
          </a:solidFill>
          <a:latin typeface="+mn-lt"/>
          <a:ea typeface="+mn-ea"/>
          <a:cs typeface="+mn-cs"/>
        </a:defRPr>
      </a:lvl1pPr>
      <a:lvl2pPr marL="1049338" indent="-515938" algn="l" rtl="0" eaLnBrk="1" fontAlgn="base" hangingPunct="1">
        <a:spcBef>
          <a:spcPct val="20000"/>
        </a:spcBef>
        <a:spcAft>
          <a:spcPct val="0"/>
        </a:spcAft>
        <a:buClr>
          <a:srgbClr val="990033"/>
        </a:buClr>
        <a:buSzPct val="130000"/>
        <a:buChar char="•"/>
        <a:defRPr sz="3000" b="1" baseline="0">
          <a:solidFill>
            <a:schemeClr val="tx1"/>
          </a:solidFill>
          <a:latin typeface="+mn-lt"/>
        </a:defRPr>
      </a:lvl2pPr>
      <a:lvl3pPr marL="1468438" indent="-228600" algn="l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marL="1887538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</a:defRPr>
      </a:lvl4pPr>
      <a:lvl5pPr marL="23066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5pPr>
      <a:lvl6pPr marL="27638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6pPr>
      <a:lvl7pPr marL="32210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7pPr>
      <a:lvl8pPr marL="36782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8pPr>
      <a:lvl9pPr marL="41354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76400"/>
            <a:ext cx="77724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237288"/>
            <a:ext cx="4608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 b="1" i="1">
                <a:solidFill>
                  <a:srgbClr val="A5002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237288"/>
            <a:ext cx="1581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Verdana" pitchFamily="34" charset="0"/>
              </a:defRPr>
            </a:lvl1pPr>
          </a:lstStyle>
          <a:p>
            <a:pPr>
              <a:defRPr/>
            </a:pPr>
            <a:fld id="{0147333B-600B-497C-A4EF-4FB213311D1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59788" y="188913"/>
            <a:ext cx="519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3" name="Line 7"/>
          <p:cNvSpPr>
            <a:spLocks noChangeShapeType="1"/>
          </p:cNvSpPr>
          <p:nvPr/>
        </p:nvSpPr>
        <p:spPr bwMode="auto">
          <a:xfrm flipV="1">
            <a:off x="539750" y="6453188"/>
            <a:ext cx="1800225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 flipV="1">
            <a:off x="6804025" y="6453188"/>
            <a:ext cx="1727200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8" r:id="rId1"/>
    <p:sldLayoutId id="2147484279" r:id="rId2"/>
    <p:sldLayoutId id="2147484280" r:id="rId3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1049338" indent="-515938" algn="l" rtl="0" eaLnBrk="1" fontAlgn="base" hangingPunct="1">
        <a:spcBef>
          <a:spcPct val="20000"/>
        </a:spcBef>
        <a:spcAft>
          <a:spcPct val="0"/>
        </a:spcAft>
        <a:buClr>
          <a:srgbClr val="990033"/>
        </a:buClr>
        <a:buSzPct val="130000"/>
        <a:buChar char="•"/>
        <a:defRPr sz="3200" b="1">
          <a:solidFill>
            <a:schemeClr val="tx1"/>
          </a:solidFill>
          <a:latin typeface="+mn-lt"/>
        </a:defRPr>
      </a:lvl2pPr>
      <a:lvl3pPr marL="1468438" indent="-228600" algn="l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marL="1887538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</a:defRPr>
      </a:lvl4pPr>
      <a:lvl5pPr marL="23066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5pPr>
      <a:lvl6pPr marL="27638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6pPr>
      <a:lvl7pPr marL="32210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7pPr>
      <a:lvl8pPr marL="36782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8pPr>
      <a:lvl9pPr marL="41354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26064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676400"/>
            <a:ext cx="8136904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237288"/>
            <a:ext cx="4608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 b="1" i="1">
                <a:solidFill>
                  <a:srgbClr val="A5002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237288"/>
            <a:ext cx="1581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Verdana" pitchFamily="34" charset="0"/>
              </a:defRPr>
            </a:lvl1pPr>
          </a:lstStyle>
          <a:p>
            <a:pPr>
              <a:defRPr/>
            </a:pPr>
            <a:fld id="{0147333B-600B-497C-A4EF-4FB213311D1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 flipV="1">
            <a:off x="539750" y="6453188"/>
            <a:ext cx="1800225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 flipV="1">
            <a:off x="6804025" y="6453188"/>
            <a:ext cx="1727200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pic>
        <p:nvPicPr>
          <p:cNvPr id="10" name="Picture 9" descr="Logo BC Col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188640"/>
            <a:ext cx="5524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82" r:id="rId1"/>
    <p:sldLayoutId id="2147484283" r:id="rId2"/>
    <p:sldLayoutId id="2147484284" r:id="rId3"/>
    <p:sldLayoutId id="2147484289" r:id="rId4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 b="1" baseline="0">
          <a:solidFill>
            <a:srgbClr val="5F5F5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3000" b="1" baseline="0">
          <a:solidFill>
            <a:schemeClr val="tx1"/>
          </a:solidFill>
          <a:latin typeface="+mn-lt"/>
          <a:ea typeface="+mn-ea"/>
          <a:cs typeface="+mn-cs"/>
        </a:defRPr>
      </a:lvl1pPr>
      <a:lvl2pPr marL="1049338" indent="-515938" algn="l" rtl="0" eaLnBrk="1" fontAlgn="base" hangingPunct="1">
        <a:spcBef>
          <a:spcPct val="20000"/>
        </a:spcBef>
        <a:spcAft>
          <a:spcPct val="0"/>
        </a:spcAft>
        <a:buClr>
          <a:srgbClr val="990033"/>
        </a:buClr>
        <a:buSzPct val="130000"/>
        <a:buChar char="•"/>
        <a:defRPr sz="3000" b="1" baseline="0">
          <a:solidFill>
            <a:schemeClr val="tx1"/>
          </a:solidFill>
          <a:latin typeface="+mn-lt"/>
        </a:defRPr>
      </a:lvl2pPr>
      <a:lvl3pPr marL="1468438" indent="-228600" algn="l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marL="1887538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</a:defRPr>
      </a:lvl4pPr>
      <a:lvl5pPr marL="23066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5pPr>
      <a:lvl6pPr marL="27638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6pPr>
      <a:lvl7pPr marL="32210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7pPr>
      <a:lvl8pPr marL="36782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8pPr>
      <a:lvl9pPr marL="41354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26064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676400"/>
            <a:ext cx="8136904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237288"/>
            <a:ext cx="4608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i="1">
                <a:solidFill>
                  <a:srgbClr val="A5002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237288"/>
            <a:ext cx="1581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Verdana" pitchFamily="34" charset="0"/>
              </a:defRPr>
            </a:lvl1pPr>
          </a:lstStyle>
          <a:p>
            <a:fld id="{468FD12A-AE33-4601-8742-1716AD254FE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 flipV="1">
            <a:off x="539750" y="6453188"/>
            <a:ext cx="1800225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 flipV="1">
            <a:off x="6804025" y="6453188"/>
            <a:ext cx="1727200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pic>
        <p:nvPicPr>
          <p:cNvPr id="10" name="Picture 9" descr="Logo BC Co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188640"/>
            <a:ext cx="5524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Logo BC Co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188640"/>
            <a:ext cx="5524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86" r:id="rId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 b="1" baseline="0">
          <a:solidFill>
            <a:srgbClr val="5F5F5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3000" b="1" baseline="0">
          <a:solidFill>
            <a:schemeClr val="tx1"/>
          </a:solidFill>
          <a:latin typeface="+mn-lt"/>
          <a:ea typeface="+mn-ea"/>
          <a:cs typeface="+mn-cs"/>
        </a:defRPr>
      </a:lvl1pPr>
      <a:lvl2pPr marL="1049338" indent="-515938" algn="l" rtl="0" eaLnBrk="1" fontAlgn="base" hangingPunct="1">
        <a:spcBef>
          <a:spcPct val="20000"/>
        </a:spcBef>
        <a:spcAft>
          <a:spcPct val="0"/>
        </a:spcAft>
        <a:buClr>
          <a:srgbClr val="990033"/>
        </a:buClr>
        <a:buSzPct val="130000"/>
        <a:buChar char="•"/>
        <a:defRPr sz="3000" b="1" baseline="0">
          <a:solidFill>
            <a:schemeClr val="tx1"/>
          </a:solidFill>
          <a:latin typeface="+mn-lt"/>
        </a:defRPr>
      </a:lvl2pPr>
      <a:lvl3pPr marL="1468438" indent="-228600" algn="l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marL="1887538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</a:defRPr>
      </a:lvl4pPr>
      <a:lvl5pPr marL="23066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5pPr>
      <a:lvl6pPr marL="27638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6pPr>
      <a:lvl7pPr marL="32210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7pPr>
      <a:lvl8pPr marL="36782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8pPr>
      <a:lvl9pPr marL="41354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26064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676400"/>
            <a:ext cx="8136904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237288"/>
            <a:ext cx="4608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i="1">
                <a:solidFill>
                  <a:srgbClr val="A5002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237288"/>
            <a:ext cx="1581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Verdana" pitchFamily="34" charset="0"/>
              </a:defRPr>
            </a:lvl1pPr>
          </a:lstStyle>
          <a:p>
            <a:fld id="{468FD12A-AE33-4601-8742-1716AD254FE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 flipV="1">
            <a:off x="539750" y="6453188"/>
            <a:ext cx="1800225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 flipV="1">
            <a:off x="6804025" y="6453188"/>
            <a:ext cx="1727200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pic>
        <p:nvPicPr>
          <p:cNvPr id="10" name="Picture 9" descr="Logo BC Co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188640"/>
            <a:ext cx="5524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Logo BC Co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188640"/>
            <a:ext cx="5524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88" r:id="rId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 b="1" baseline="0">
          <a:solidFill>
            <a:srgbClr val="5F5F5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3000" b="1" baseline="0">
          <a:solidFill>
            <a:schemeClr val="tx1"/>
          </a:solidFill>
          <a:latin typeface="+mn-lt"/>
          <a:ea typeface="+mn-ea"/>
          <a:cs typeface="+mn-cs"/>
        </a:defRPr>
      </a:lvl1pPr>
      <a:lvl2pPr marL="1049338" indent="-515938" algn="l" rtl="0" eaLnBrk="1" fontAlgn="base" hangingPunct="1">
        <a:spcBef>
          <a:spcPct val="20000"/>
        </a:spcBef>
        <a:spcAft>
          <a:spcPct val="0"/>
        </a:spcAft>
        <a:buClr>
          <a:srgbClr val="990033"/>
        </a:buClr>
        <a:buSzPct val="130000"/>
        <a:buChar char="•"/>
        <a:defRPr sz="3000" b="1" baseline="0">
          <a:solidFill>
            <a:schemeClr val="tx1"/>
          </a:solidFill>
          <a:latin typeface="+mn-lt"/>
        </a:defRPr>
      </a:lvl2pPr>
      <a:lvl3pPr marL="1468438" indent="-228600" algn="l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marL="1887538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</a:defRPr>
      </a:lvl4pPr>
      <a:lvl5pPr marL="23066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5pPr>
      <a:lvl6pPr marL="27638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6pPr>
      <a:lvl7pPr marL="32210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7pPr>
      <a:lvl8pPr marL="36782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8pPr>
      <a:lvl9pPr marL="41354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6035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676400"/>
            <a:ext cx="8135937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237288"/>
            <a:ext cx="4608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00" b="1" i="1">
                <a:solidFill>
                  <a:srgbClr val="A5002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237288"/>
            <a:ext cx="1581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147333B-600B-497C-A4EF-4FB213311D1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30" name="Line 7"/>
          <p:cNvSpPr>
            <a:spLocks noChangeShapeType="1"/>
          </p:cNvSpPr>
          <p:nvPr/>
        </p:nvSpPr>
        <p:spPr bwMode="auto">
          <a:xfrm flipV="1">
            <a:off x="539750" y="6453188"/>
            <a:ext cx="1800225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31" name="Line 8"/>
          <p:cNvSpPr>
            <a:spLocks noChangeShapeType="1"/>
          </p:cNvSpPr>
          <p:nvPr/>
        </p:nvSpPr>
        <p:spPr bwMode="auto">
          <a:xfrm flipV="1">
            <a:off x="6804025" y="6453188"/>
            <a:ext cx="1727200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032" name="Picture 9" descr="Logo BC Co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350" y="188913"/>
            <a:ext cx="55245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6129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1" r:id="rId1"/>
    <p:sldLayoutId id="2147484292" r:id="rId2"/>
    <p:sldLayoutId id="2147484293" r:id="rId3"/>
    <p:sldLayoutId id="2147484294" r:id="rId4"/>
    <p:sldLayoutId id="2147484305" r:id="rId5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3000" b="1">
          <a:solidFill>
            <a:schemeClr val="tx1"/>
          </a:solidFill>
          <a:latin typeface="+mn-lt"/>
          <a:ea typeface="+mn-ea"/>
          <a:cs typeface="+mn-cs"/>
        </a:defRPr>
      </a:lvl1pPr>
      <a:lvl2pPr marL="1049338" indent="-515938" algn="l" rtl="0" eaLnBrk="1" fontAlgn="base" hangingPunct="1">
        <a:spcBef>
          <a:spcPct val="20000"/>
        </a:spcBef>
        <a:spcAft>
          <a:spcPct val="0"/>
        </a:spcAft>
        <a:buClr>
          <a:srgbClr val="990033"/>
        </a:buClr>
        <a:buSzPct val="130000"/>
        <a:buChar char="•"/>
        <a:defRPr sz="3000" b="1">
          <a:solidFill>
            <a:schemeClr val="tx1"/>
          </a:solidFill>
          <a:latin typeface="+mn-lt"/>
        </a:defRPr>
      </a:lvl2pPr>
      <a:lvl3pPr marL="1468438" indent="-228600" algn="l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marL="1887538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</a:defRPr>
      </a:lvl4pPr>
      <a:lvl5pPr marL="23066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5pPr>
      <a:lvl6pPr marL="27638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6pPr>
      <a:lvl7pPr marL="32210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7pPr>
      <a:lvl8pPr marL="36782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8pPr>
      <a:lvl9pPr marL="41354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6035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676400"/>
            <a:ext cx="8135937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237288"/>
            <a:ext cx="4608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00" b="1" i="1">
                <a:solidFill>
                  <a:srgbClr val="A5002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The SDBE – Supporting Christian Education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237288"/>
            <a:ext cx="1581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DFF1779-A7AB-4A9C-ADCE-EE99FF5B9D6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2054" name="Line 7"/>
          <p:cNvSpPr>
            <a:spLocks noChangeShapeType="1"/>
          </p:cNvSpPr>
          <p:nvPr/>
        </p:nvSpPr>
        <p:spPr bwMode="auto">
          <a:xfrm flipV="1">
            <a:off x="539750" y="6453188"/>
            <a:ext cx="1800225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55" name="Line 8"/>
          <p:cNvSpPr>
            <a:spLocks noChangeShapeType="1"/>
          </p:cNvSpPr>
          <p:nvPr/>
        </p:nvSpPr>
        <p:spPr bwMode="auto">
          <a:xfrm flipV="1">
            <a:off x="6804025" y="6453188"/>
            <a:ext cx="1727200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056" name="Picture 9" descr="Logo BC 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350" y="188913"/>
            <a:ext cx="55245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8" descr="Logo BC 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350" y="188913"/>
            <a:ext cx="55245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7181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6" r:id="rId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3000" b="1">
          <a:solidFill>
            <a:schemeClr val="tx1"/>
          </a:solidFill>
          <a:latin typeface="+mn-lt"/>
          <a:ea typeface="+mn-ea"/>
          <a:cs typeface="+mn-cs"/>
        </a:defRPr>
      </a:lvl1pPr>
      <a:lvl2pPr marL="1049338" indent="-515938" algn="l" rtl="0" eaLnBrk="1" fontAlgn="base" hangingPunct="1">
        <a:spcBef>
          <a:spcPct val="20000"/>
        </a:spcBef>
        <a:spcAft>
          <a:spcPct val="0"/>
        </a:spcAft>
        <a:buClr>
          <a:srgbClr val="990033"/>
        </a:buClr>
        <a:buSzPct val="130000"/>
        <a:buChar char="•"/>
        <a:defRPr sz="3000" b="1">
          <a:solidFill>
            <a:schemeClr val="tx1"/>
          </a:solidFill>
          <a:latin typeface="+mn-lt"/>
        </a:defRPr>
      </a:lvl2pPr>
      <a:lvl3pPr marL="1468438" indent="-228600" algn="l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marL="1887538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</a:defRPr>
      </a:lvl4pPr>
      <a:lvl5pPr marL="23066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5pPr>
      <a:lvl6pPr marL="27638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6pPr>
      <a:lvl7pPr marL="32210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7pPr>
      <a:lvl8pPr marL="36782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8pPr>
      <a:lvl9pPr marL="41354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6035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676400"/>
            <a:ext cx="8135937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237288"/>
            <a:ext cx="4608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00" b="1" i="1">
                <a:solidFill>
                  <a:srgbClr val="A5002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The SDBE – Supporting Christian Education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237288"/>
            <a:ext cx="1581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B3FDAF-2829-4849-BB67-00BD3C11AA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3078" name="Line 7"/>
          <p:cNvSpPr>
            <a:spLocks noChangeShapeType="1"/>
          </p:cNvSpPr>
          <p:nvPr/>
        </p:nvSpPr>
        <p:spPr bwMode="auto">
          <a:xfrm flipV="1">
            <a:off x="539750" y="6453188"/>
            <a:ext cx="1800225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9" name="Line 8"/>
          <p:cNvSpPr>
            <a:spLocks noChangeShapeType="1"/>
          </p:cNvSpPr>
          <p:nvPr/>
        </p:nvSpPr>
        <p:spPr bwMode="auto">
          <a:xfrm flipV="1">
            <a:off x="6804025" y="6453188"/>
            <a:ext cx="1727200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3080" name="Picture 9" descr="Logo BC 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350" y="188913"/>
            <a:ext cx="55245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8" descr="Logo BC 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350" y="188913"/>
            <a:ext cx="55245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6751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8" r:id="rId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3000" b="1">
          <a:solidFill>
            <a:schemeClr val="tx1"/>
          </a:solidFill>
          <a:latin typeface="+mn-lt"/>
          <a:ea typeface="+mn-ea"/>
          <a:cs typeface="+mn-cs"/>
        </a:defRPr>
      </a:lvl1pPr>
      <a:lvl2pPr marL="1049338" indent="-515938" algn="l" rtl="0" eaLnBrk="1" fontAlgn="base" hangingPunct="1">
        <a:spcBef>
          <a:spcPct val="20000"/>
        </a:spcBef>
        <a:spcAft>
          <a:spcPct val="0"/>
        </a:spcAft>
        <a:buClr>
          <a:srgbClr val="990033"/>
        </a:buClr>
        <a:buSzPct val="130000"/>
        <a:buChar char="•"/>
        <a:defRPr sz="3000" b="1">
          <a:solidFill>
            <a:schemeClr val="tx1"/>
          </a:solidFill>
          <a:latin typeface="+mn-lt"/>
        </a:defRPr>
      </a:lvl2pPr>
      <a:lvl3pPr marL="1468438" indent="-228600" algn="l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marL="1887538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</a:defRPr>
      </a:lvl4pPr>
      <a:lvl5pPr marL="23066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5pPr>
      <a:lvl6pPr marL="27638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6pPr>
      <a:lvl7pPr marL="32210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7pPr>
      <a:lvl8pPr marL="36782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8pPr>
      <a:lvl9pPr marL="41354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76400"/>
            <a:ext cx="77724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 i="1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95600" y="62484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 i="1">
                <a:latin typeface="+mn-lt"/>
              </a:defRPr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14BE8BD3-F866-40F8-8428-E0D34DB94E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2055" name="Picture 7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924800" y="6172200"/>
            <a:ext cx="4572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27" r:id="rId1"/>
    <p:sldLayoutId id="2147484228" r:id="rId2"/>
    <p:sldLayoutId id="2147484229" r:id="rId3"/>
    <p:sldLayoutId id="2147484230" r:id="rId4"/>
    <p:sldLayoutId id="2147484231" r:id="rId5"/>
    <p:sldLayoutId id="2147484232" r:id="rId6"/>
    <p:sldLayoutId id="2147484233" r:id="rId7"/>
    <p:sldLayoutId id="2147484234" r:id="rId8"/>
    <p:sldLayoutId id="2147484235" r:id="rId9"/>
    <p:sldLayoutId id="2147484236" r:id="rId10"/>
    <p:sldLayoutId id="2147484237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1049338" indent="-515938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q"/>
        <a:defRPr sz="2800">
          <a:solidFill>
            <a:schemeClr val="tx1"/>
          </a:solidFill>
          <a:latin typeface="+mn-lt"/>
        </a:defRPr>
      </a:lvl2pPr>
      <a:lvl3pPr marL="1468438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3pPr>
      <a:lvl4pPr marL="188753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306638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7638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32210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6782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41354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6035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676400"/>
            <a:ext cx="8135937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237288"/>
            <a:ext cx="4608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00" b="1" i="1">
                <a:solidFill>
                  <a:srgbClr val="A5002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The SDBE – Supporting Christian Education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237288"/>
            <a:ext cx="1581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3AF3EEA-46A1-465B-BA66-0958990B5AA7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030" name="Line 7"/>
          <p:cNvSpPr>
            <a:spLocks noChangeShapeType="1"/>
          </p:cNvSpPr>
          <p:nvPr/>
        </p:nvSpPr>
        <p:spPr bwMode="auto">
          <a:xfrm flipV="1">
            <a:off x="539750" y="6453188"/>
            <a:ext cx="1800225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31" name="Line 8"/>
          <p:cNvSpPr>
            <a:spLocks noChangeShapeType="1"/>
          </p:cNvSpPr>
          <p:nvPr/>
        </p:nvSpPr>
        <p:spPr bwMode="auto">
          <a:xfrm flipV="1">
            <a:off x="6804025" y="6453188"/>
            <a:ext cx="1727200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032" name="Picture 9" descr="Logo BC 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350" y="188913"/>
            <a:ext cx="55245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3995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0" r:id="rId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3000" b="1">
          <a:solidFill>
            <a:schemeClr val="tx1"/>
          </a:solidFill>
          <a:latin typeface="+mn-lt"/>
          <a:ea typeface="+mn-ea"/>
          <a:cs typeface="+mn-cs"/>
        </a:defRPr>
      </a:lvl1pPr>
      <a:lvl2pPr marL="1049338" indent="-515938" algn="l" rtl="0" eaLnBrk="1" fontAlgn="base" hangingPunct="1">
        <a:spcBef>
          <a:spcPct val="20000"/>
        </a:spcBef>
        <a:spcAft>
          <a:spcPct val="0"/>
        </a:spcAft>
        <a:buClr>
          <a:srgbClr val="990033"/>
        </a:buClr>
        <a:buSzPct val="130000"/>
        <a:buChar char="•"/>
        <a:defRPr sz="3000" b="1">
          <a:solidFill>
            <a:schemeClr val="tx1"/>
          </a:solidFill>
          <a:latin typeface="+mn-lt"/>
        </a:defRPr>
      </a:lvl2pPr>
      <a:lvl3pPr marL="1468438" indent="-228600" algn="l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marL="1887538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</a:defRPr>
      </a:lvl4pPr>
      <a:lvl5pPr marL="23066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5pPr>
      <a:lvl6pPr marL="27638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6pPr>
      <a:lvl7pPr marL="32210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7pPr>
      <a:lvl8pPr marL="36782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8pPr>
      <a:lvl9pPr marL="41354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0C3D979-751A-4A4F-BE04-2E19E34B44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0" r:id="rId1"/>
    <p:sldLayoutId id="2147484161" r:id="rId2"/>
    <p:sldLayoutId id="2147484162" r:id="rId3"/>
    <p:sldLayoutId id="2147484163" r:id="rId4"/>
    <p:sldLayoutId id="2147484164" r:id="rId5"/>
    <p:sldLayoutId id="2147484165" r:id="rId6"/>
    <p:sldLayoutId id="2147484166" r:id="rId7"/>
    <p:sldLayoutId id="2147484167" r:id="rId8"/>
    <p:sldLayoutId id="2147484168" r:id="rId9"/>
    <p:sldLayoutId id="2147484169" r:id="rId10"/>
    <p:sldLayoutId id="214748417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76400"/>
            <a:ext cx="77724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237288"/>
            <a:ext cx="4608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 b="1" i="1">
                <a:solidFill>
                  <a:srgbClr val="A5002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237288"/>
            <a:ext cx="1581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Verdana" pitchFamily="34" charset="0"/>
              </a:defRPr>
            </a:lvl1pPr>
          </a:lstStyle>
          <a:p>
            <a:pPr>
              <a:defRPr/>
            </a:pPr>
            <a:fld id="{2D7D1143-CD32-46F1-B43E-0CACF8B718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459788" y="188913"/>
            <a:ext cx="519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9" name="Line 7"/>
          <p:cNvSpPr>
            <a:spLocks noChangeShapeType="1"/>
          </p:cNvSpPr>
          <p:nvPr/>
        </p:nvSpPr>
        <p:spPr bwMode="auto">
          <a:xfrm flipV="1">
            <a:off x="539750" y="6453188"/>
            <a:ext cx="1800225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 flipV="1">
            <a:off x="6804025" y="6453188"/>
            <a:ext cx="1727200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1" r:id="rId1"/>
    <p:sldLayoutId id="2147484172" r:id="rId2"/>
    <p:sldLayoutId id="2147484173" r:id="rId3"/>
    <p:sldLayoutId id="2147484174" r:id="rId4"/>
    <p:sldLayoutId id="2147484175" r:id="rId5"/>
    <p:sldLayoutId id="2147484176" r:id="rId6"/>
    <p:sldLayoutId id="2147484177" r:id="rId7"/>
    <p:sldLayoutId id="2147484178" r:id="rId8"/>
    <p:sldLayoutId id="2147484179" r:id="rId9"/>
    <p:sldLayoutId id="2147484180" r:id="rId10"/>
    <p:sldLayoutId id="2147484181" r:id="rId11"/>
    <p:sldLayoutId id="2147484182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1049338" indent="-515938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SzPct val="130000"/>
        <a:buChar char="•"/>
        <a:defRPr sz="3200" b="1">
          <a:solidFill>
            <a:schemeClr val="tx1"/>
          </a:solidFill>
          <a:latin typeface="+mn-lt"/>
        </a:defRPr>
      </a:lvl2pPr>
      <a:lvl3pPr marL="1468438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marL="188753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</a:defRPr>
      </a:lvl4pPr>
      <a:lvl5pPr marL="2306638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5pPr>
      <a:lvl6pPr marL="27638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6pPr>
      <a:lvl7pPr marL="32210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7pPr>
      <a:lvl8pPr marL="36782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8pPr>
      <a:lvl9pPr marL="41354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F70829A-2C35-44CD-8A0F-B83D2D75D1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3" r:id="rId1"/>
    <p:sldLayoutId id="2147484184" r:id="rId2"/>
    <p:sldLayoutId id="2147484185" r:id="rId3"/>
    <p:sldLayoutId id="2147484186" r:id="rId4"/>
    <p:sldLayoutId id="2147484187" r:id="rId5"/>
    <p:sldLayoutId id="2147484188" r:id="rId6"/>
    <p:sldLayoutId id="2147484189" r:id="rId7"/>
    <p:sldLayoutId id="2147484190" r:id="rId8"/>
    <p:sldLayoutId id="2147484191" r:id="rId9"/>
    <p:sldLayoutId id="2147484192" r:id="rId10"/>
    <p:sldLayoutId id="2147484193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76400"/>
            <a:ext cx="77724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 i="1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95600" y="62484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 i="1">
                <a:latin typeface="+mn-lt"/>
              </a:defRPr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C7DD521B-F101-4A70-B7A7-4D034BDC1B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6151" name="Picture 7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924800" y="6172200"/>
            <a:ext cx="4572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38" r:id="rId1"/>
    <p:sldLayoutId id="2147484239" r:id="rId2"/>
    <p:sldLayoutId id="2147484240" r:id="rId3"/>
    <p:sldLayoutId id="2147484241" r:id="rId4"/>
    <p:sldLayoutId id="2147484242" r:id="rId5"/>
    <p:sldLayoutId id="2147484243" r:id="rId6"/>
    <p:sldLayoutId id="2147484244" r:id="rId7"/>
    <p:sldLayoutId id="2147484245" r:id="rId8"/>
    <p:sldLayoutId id="2147484246" r:id="rId9"/>
    <p:sldLayoutId id="2147484247" r:id="rId10"/>
    <p:sldLayoutId id="2147484248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1049338" indent="-515938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q"/>
        <a:defRPr sz="2800">
          <a:solidFill>
            <a:schemeClr val="tx1"/>
          </a:solidFill>
          <a:latin typeface="+mn-lt"/>
        </a:defRPr>
      </a:lvl2pPr>
      <a:lvl3pPr marL="1468438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3pPr>
      <a:lvl4pPr marL="188753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306638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7638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32210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6782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41354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76400"/>
            <a:ext cx="77724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237288"/>
            <a:ext cx="4608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 b="1" i="1">
                <a:solidFill>
                  <a:srgbClr val="A5002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237288"/>
            <a:ext cx="1581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Verdana" pitchFamily="34" charset="0"/>
              </a:defRPr>
            </a:lvl1pPr>
          </a:lstStyle>
          <a:p>
            <a:pPr>
              <a:defRPr/>
            </a:pPr>
            <a:fld id="{2B7B0CD0-2D96-4971-848E-202DE854EA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459788" y="188913"/>
            <a:ext cx="519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9" name="Line 7"/>
          <p:cNvSpPr>
            <a:spLocks noChangeShapeType="1"/>
          </p:cNvSpPr>
          <p:nvPr/>
        </p:nvSpPr>
        <p:spPr bwMode="auto">
          <a:xfrm flipV="1">
            <a:off x="539750" y="6453188"/>
            <a:ext cx="1800225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 flipV="1">
            <a:off x="6804025" y="6453188"/>
            <a:ext cx="1727200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1049338" indent="-515938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SzPct val="130000"/>
        <a:buChar char="•"/>
        <a:defRPr sz="3200" b="1">
          <a:solidFill>
            <a:schemeClr val="tx1"/>
          </a:solidFill>
          <a:latin typeface="+mn-lt"/>
        </a:defRPr>
      </a:lvl2pPr>
      <a:lvl3pPr marL="1468438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marL="188753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</a:defRPr>
      </a:lvl4pPr>
      <a:lvl5pPr marL="2306638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5pPr>
      <a:lvl6pPr marL="27638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6pPr>
      <a:lvl7pPr marL="32210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7pPr>
      <a:lvl8pPr marL="36782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8pPr>
      <a:lvl9pPr marL="41354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19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E98AA96-3DB2-4937-977D-753F3B6C04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5" r:id="rId1"/>
    <p:sldLayoutId id="2147484206" r:id="rId2"/>
    <p:sldLayoutId id="2147484207" r:id="rId3"/>
    <p:sldLayoutId id="2147484208" r:id="rId4"/>
    <p:sldLayoutId id="2147484209" r:id="rId5"/>
    <p:sldLayoutId id="2147484210" r:id="rId6"/>
    <p:sldLayoutId id="2147484211" r:id="rId7"/>
    <p:sldLayoutId id="2147484212" r:id="rId8"/>
    <p:sldLayoutId id="2147484213" r:id="rId9"/>
    <p:sldLayoutId id="2147484214" r:id="rId10"/>
    <p:sldLayoutId id="2147484215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21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The SDBE – Developing Church of England Education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3CEDED4-4E82-4F34-A40F-C02693BCF9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6" r:id="rId1"/>
    <p:sldLayoutId id="2147484217" r:id="rId2"/>
    <p:sldLayoutId id="2147484218" r:id="rId3"/>
    <p:sldLayoutId id="2147484219" r:id="rId4"/>
    <p:sldLayoutId id="2147484220" r:id="rId5"/>
    <p:sldLayoutId id="2147484221" r:id="rId6"/>
    <p:sldLayoutId id="2147484222" r:id="rId7"/>
    <p:sldLayoutId id="2147484223" r:id="rId8"/>
    <p:sldLayoutId id="2147484224" r:id="rId9"/>
    <p:sldLayoutId id="2147484225" r:id="rId10"/>
    <p:sldLayoutId id="2147484226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piringgovernance.or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7.xml"/><Relationship Id="rId4" Type="http://schemas.openxmlformats.org/officeDocument/2006/relationships/hyperlink" Target="https://www.governorsforschools.org.uk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381000"/>
            <a:ext cx="8458200" cy="1371600"/>
          </a:xfrm>
        </p:spPr>
        <p:txBody>
          <a:bodyPr/>
          <a:lstStyle/>
          <a:p>
            <a:pPr eaLnBrk="1" hangingPunct="1"/>
            <a:r>
              <a:rPr lang="en-GB" sz="2800"/>
              <a:t>Southwark Diocesan Board of Education</a:t>
            </a:r>
            <a:br>
              <a:rPr lang="en-GB" sz="2800"/>
            </a:br>
            <a:endParaRPr lang="en-GB" sz="2800" b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524000"/>
            <a:ext cx="8229600" cy="1752600"/>
          </a:xfrm>
        </p:spPr>
        <p:txBody>
          <a:bodyPr/>
          <a:lstStyle/>
          <a:p>
            <a:pPr eaLnBrk="1" hangingPunct="1"/>
            <a:r>
              <a:rPr lang="en-GB" dirty="0"/>
              <a:t>Bishop’s Certificate in Church</a:t>
            </a:r>
          </a:p>
          <a:p>
            <a:pPr eaLnBrk="1" hangingPunct="1"/>
            <a:r>
              <a:rPr lang="en-GB" dirty="0"/>
              <a:t>School Governance</a:t>
            </a:r>
          </a:p>
          <a:p>
            <a:pPr eaLnBrk="1" hangingPunct="1"/>
            <a:endParaRPr lang="en-GB" dirty="0"/>
          </a:p>
          <a:p>
            <a:pPr eaLnBrk="1" hangingPunct="1"/>
            <a:r>
              <a:rPr lang="en-GB" dirty="0"/>
              <a:t>Module 6</a:t>
            </a:r>
          </a:p>
          <a:p>
            <a:pPr eaLnBrk="1" hangingPunct="1"/>
            <a:r>
              <a:rPr lang="en-GB" dirty="0"/>
              <a:t>Effective Governance</a:t>
            </a:r>
          </a:p>
          <a:p>
            <a:pPr eaLnBrk="1" hangingPunct="1"/>
            <a:endParaRPr lang="en-GB" dirty="0"/>
          </a:p>
          <a:p>
            <a:pPr eaLnBrk="1" hangingPunct="1"/>
            <a:r>
              <a:rPr lang="en-GB" dirty="0"/>
              <a:t>20 April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</p:spTree>
  </p:cSld>
  <p:clrMapOvr>
    <a:masterClrMapping/>
  </p:clrMapOvr>
  <p:transition>
    <p:split dir="in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Succession planning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How are you preparing for your next change in governing body leadership?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Are responsibilities evenly disbursed around your governing body, or are you too reliant on key individuals?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z="1350"/>
              <a:t>The SDBE – Developing Church of England Education</a:t>
            </a:r>
            <a:endParaRPr lang="en-GB" sz="1350" dirty="0"/>
          </a:p>
        </p:txBody>
      </p:sp>
    </p:spTree>
    <p:extLst>
      <p:ext uri="{BB962C8B-B14F-4D97-AF65-F5344CB8AC3E}">
        <p14:creationId xmlns:p14="http://schemas.microsoft.com/office/powerpoint/2010/main" val="3820503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DDEF4-F9EB-4066-BD1A-345549D4A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Eight elements of effective governance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BC64E-0285-49D7-A81C-88EDCD376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/>
              <a:t>The right people around the table</a:t>
            </a:r>
          </a:p>
          <a:p>
            <a:r>
              <a:rPr lang="en-GB" sz="2400" dirty="0"/>
              <a:t>Understanding roles and responsibilities </a:t>
            </a:r>
          </a:p>
          <a:p>
            <a:r>
              <a:rPr lang="en-GB" sz="2400" dirty="0"/>
              <a:t>Good chairing </a:t>
            </a:r>
          </a:p>
          <a:p>
            <a:r>
              <a:rPr lang="en-GB" sz="2400" dirty="0"/>
              <a:t>Professional clerking </a:t>
            </a:r>
          </a:p>
          <a:p>
            <a:r>
              <a:rPr lang="en-GB" sz="2400" dirty="0"/>
              <a:t>Relationships built and  based on trust </a:t>
            </a:r>
          </a:p>
          <a:p>
            <a:r>
              <a:rPr lang="en-GB" sz="2400" dirty="0"/>
              <a:t>Knowing the school, the data, the staff, the community </a:t>
            </a:r>
          </a:p>
          <a:p>
            <a:r>
              <a:rPr lang="en-GB" sz="2400" dirty="0"/>
              <a:t>Committed to asking challenging constructive questions </a:t>
            </a:r>
          </a:p>
          <a:p>
            <a:r>
              <a:rPr lang="en-GB" sz="2400" dirty="0"/>
              <a:t>Confident  to have courageous conversations in the interest of the children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8DDAD3-36F8-487B-BCA4-D446560BC1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z="1350"/>
              <a:t>The SDBE – Developing Church of England Education</a:t>
            </a:r>
            <a:endParaRPr lang="en-GB" sz="1350" dirty="0"/>
          </a:p>
        </p:txBody>
      </p:sp>
    </p:spTree>
    <p:extLst>
      <p:ext uri="{BB962C8B-B14F-4D97-AF65-F5344CB8AC3E}">
        <p14:creationId xmlns:p14="http://schemas.microsoft.com/office/powerpoint/2010/main" val="4068979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7772400" cy="754536"/>
          </a:xfrm>
        </p:spPr>
        <p:txBody>
          <a:bodyPr/>
          <a:lstStyle/>
          <a:p>
            <a:r>
              <a:rPr lang="en-GB" sz="3600" dirty="0"/>
              <a:t>The Strategic Role of Governors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052737"/>
            <a:ext cx="8640960" cy="5075014"/>
          </a:xfrm>
          <a:noFill/>
        </p:spPr>
        <p:txBody>
          <a:bodyPr/>
          <a:lstStyle/>
          <a:p>
            <a:pPr marL="0" lvl="1" indent="0">
              <a:spcBef>
                <a:spcPts val="500"/>
              </a:spcBef>
              <a:spcAft>
                <a:spcPts val="500"/>
              </a:spcAft>
              <a:buClrTx/>
              <a:buSzPct val="90000"/>
              <a:buNone/>
            </a:pPr>
            <a:r>
              <a:rPr lang="en-GB" sz="2800" i="1" dirty="0"/>
              <a:t>Ensuring clarity of vision, ethos &amp; strategic direction:</a:t>
            </a:r>
          </a:p>
          <a:p>
            <a:pPr marL="0" lvl="1" indent="0">
              <a:lnSpc>
                <a:spcPts val="3100"/>
              </a:lnSpc>
              <a:spcBef>
                <a:spcPts val="1200"/>
              </a:spcBef>
              <a:spcAft>
                <a:spcPts val="0"/>
              </a:spcAft>
              <a:buClrTx/>
              <a:buSzPct val="90000"/>
              <a:buNone/>
            </a:pPr>
            <a:r>
              <a:rPr lang="en-GB" sz="2600" dirty="0">
                <a:solidFill>
                  <a:srgbClr val="0000FF"/>
                </a:solidFill>
              </a:rPr>
              <a:t>Core values - key driver</a:t>
            </a:r>
          </a:p>
          <a:p>
            <a:pPr marL="722313">
              <a:spcBef>
                <a:spcPts val="1200"/>
              </a:spcBef>
              <a:spcAft>
                <a:spcPts val="500"/>
              </a:spcAft>
              <a:buClr>
                <a:srgbClr val="800000"/>
              </a:buClr>
              <a:buSzPct val="90000"/>
              <a:buFont typeface="Wingdings" pitchFamily="2" charset="2"/>
              <a:buChar char="Ø"/>
            </a:pPr>
            <a:r>
              <a:rPr lang="en-GB" sz="2600" dirty="0"/>
              <a:t>Flexibility</a:t>
            </a:r>
          </a:p>
          <a:p>
            <a:pPr marL="722313">
              <a:spcBef>
                <a:spcPts val="500"/>
              </a:spcBef>
              <a:spcAft>
                <a:spcPts val="500"/>
              </a:spcAft>
              <a:buClr>
                <a:srgbClr val="800000"/>
              </a:buClr>
              <a:buSzPct val="90000"/>
              <a:buFont typeface="Wingdings" pitchFamily="2" charset="2"/>
              <a:buChar char="Ø"/>
            </a:pPr>
            <a:r>
              <a:rPr lang="en-GB" sz="2600" dirty="0"/>
              <a:t>Focused on the future</a:t>
            </a:r>
          </a:p>
          <a:p>
            <a:pPr marL="722313">
              <a:spcBef>
                <a:spcPts val="500"/>
              </a:spcBef>
              <a:spcAft>
                <a:spcPts val="500"/>
              </a:spcAft>
              <a:buClr>
                <a:srgbClr val="800000"/>
              </a:buClr>
              <a:buSzPct val="90000"/>
              <a:buFont typeface="Wingdings" pitchFamily="2" charset="2"/>
              <a:buChar char="Ø"/>
            </a:pPr>
            <a:r>
              <a:rPr lang="en-GB" sz="2600" dirty="0"/>
              <a:t>Positive outlook</a:t>
            </a:r>
          </a:p>
          <a:p>
            <a:pPr marL="722313">
              <a:spcBef>
                <a:spcPts val="500"/>
              </a:spcBef>
              <a:spcAft>
                <a:spcPts val="500"/>
              </a:spcAft>
              <a:buClr>
                <a:srgbClr val="800000"/>
              </a:buClr>
              <a:buSzPct val="90000"/>
              <a:buFont typeface="Wingdings" pitchFamily="2" charset="2"/>
              <a:buChar char="Ø"/>
            </a:pPr>
            <a:r>
              <a:rPr lang="en-GB" sz="2600" dirty="0"/>
              <a:t>Openness</a:t>
            </a:r>
          </a:p>
          <a:p>
            <a:pPr marL="722313">
              <a:spcBef>
                <a:spcPts val="500"/>
              </a:spcBef>
              <a:spcAft>
                <a:spcPts val="500"/>
              </a:spcAft>
              <a:buClr>
                <a:srgbClr val="800000"/>
              </a:buClr>
              <a:buSzPct val="90000"/>
              <a:buFont typeface="Wingdings" pitchFamily="2" charset="2"/>
              <a:buChar char="Ø"/>
            </a:pPr>
            <a:r>
              <a:rPr lang="en-GB" sz="2600" dirty="0"/>
              <a:t>Questioning</a:t>
            </a:r>
          </a:p>
          <a:p>
            <a:pPr marL="722313">
              <a:spcBef>
                <a:spcPts val="500"/>
              </a:spcBef>
              <a:spcAft>
                <a:spcPts val="500"/>
              </a:spcAft>
              <a:buClr>
                <a:srgbClr val="800000"/>
              </a:buClr>
              <a:buSzPct val="90000"/>
              <a:buFont typeface="Wingdings" pitchFamily="2" charset="2"/>
              <a:buChar char="Ø"/>
            </a:pPr>
            <a:r>
              <a:rPr lang="en-GB" sz="2600" dirty="0"/>
              <a:t>Learning</a:t>
            </a:r>
          </a:p>
          <a:p>
            <a:pPr marL="722313">
              <a:spcBef>
                <a:spcPts val="500"/>
              </a:spcBef>
              <a:spcAft>
                <a:spcPts val="500"/>
              </a:spcAft>
              <a:buClr>
                <a:srgbClr val="800000"/>
              </a:buClr>
              <a:buSzPct val="90000"/>
              <a:buFont typeface="Wingdings" pitchFamily="2" charset="2"/>
              <a:buChar char="Ø"/>
            </a:pPr>
            <a:r>
              <a:rPr lang="en-GB" sz="2600" dirty="0"/>
              <a:t>Evaluative</a:t>
            </a:r>
          </a:p>
          <a:p>
            <a:pPr>
              <a:spcBef>
                <a:spcPts val="500"/>
              </a:spcBef>
              <a:spcAft>
                <a:spcPts val="500"/>
              </a:spcAft>
              <a:buSzPct val="90000"/>
              <a:buFont typeface="Wingdings" pitchFamily="2" charset="2"/>
              <a:buChar char="Ø"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268538" y="6309320"/>
            <a:ext cx="4608512" cy="385168"/>
          </a:xfrm>
        </p:spPr>
        <p:txBody>
          <a:bodyPr/>
          <a:lstStyle/>
          <a:p>
            <a:r>
              <a:rPr lang="en-GB" sz="1350" dirty="0"/>
              <a:t>The SDBE – Developing Church of England Education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Acting strategically in a school context means…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628800"/>
            <a:ext cx="8496943" cy="4498950"/>
          </a:xfrm>
          <a:noFill/>
        </p:spPr>
        <p:txBody>
          <a:bodyPr/>
          <a:lstStyle/>
          <a:p>
            <a:pPr>
              <a:spcBef>
                <a:spcPts val="1200"/>
              </a:spcBef>
              <a:buSzPct val="90000"/>
              <a:buFont typeface="Wingdings" pitchFamily="2" charset="2"/>
              <a:buChar char="Ø"/>
            </a:pPr>
            <a:r>
              <a:rPr lang="en-GB" dirty="0"/>
              <a:t>Deciding the aims and values for the school</a:t>
            </a:r>
          </a:p>
          <a:p>
            <a:pPr>
              <a:spcBef>
                <a:spcPts val="1200"/>
              </a:spcBef>
              <a:buSzPct val="90000"/>
              <a:buFont typeface="Wingdings" pitchFamily="2" charset="2"/>
              <a:buChar char="Ø"/>
            </a:pPr>
            <a:r>
              <a:rPr lang="en-GB" dirty="0"/>
              <a:t>Drawing up a school improvement plan to achieve these aims</a:t>
            </a:r>
          </a:p>
          <a:p>
            <a:pPr>
              <a:spcBef>
                <a:spcPts val="1200"/>
              </a:spcBef>
              <a:buSzPct val="90000"/>
              <a:buFont typeface="Wingdings" pitchFamily="2" charset="2"/>
              <a:buChar char="Ø"/>
            </a:pPr>
            <a:r>
              <a:rPr lang="en-GB" dirty="0"/>
              <a:t>Monitoring and evaluating the progress the school makes on the plan</a:t>
            </a:r>
          </a:p>
          <a:p>
            <a:pPr>
              <a:spcBef>
                <a:spcPts val="1200"/>
              </a:spcBef>
              <a:buSzPct val="90000"/>
              <a:buFont typeface="Wingdings" pitchFamily="2" charset="2"/>
              <a:buChar char="Ø"/>
            </a:pPr>
            <a:r>
              <a:rPr lang="en-GB" dirty="0"/>
              <a:t>Establishing policies to support the plan</a:t>
            </a:r>
          </a:p>
          <a:p>
            <a:pPr>
              <a:spcBef>
                <a:spcPts val="1200"/>
              </a:spcBef>
              <a:buSzPct val="90000"/>
              <a:buFont typeface="Wingdings" pitchFamily="2" charset="2"/>
              <a:buChar char="Ø"/>
            </a:pPr>
            <a:r>
              <a:rPr lang="en-GB" dirty="0"/>
              <a:t>Deciding broad deployment of resources </a:t>
            </a:r>
          </a:p>
          <a:p>
            <a:pPr>
              <a:buSzPct val="90000"/>
              <a:buFont typeface="Wingdings" pitchFamily="2" charset="2"/>
              <a:buChar char="Ø"/>
            </a:pP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z="1350"/>
              <a:t>The SDBE – Developing Church of England Education</a:t>
            </a:r>
            <a:endParaRPr lang="en-GB" sz="1350" dirty="0"/>
          </a:p>
        </p:txBody>
      </p:sp>
      <p:sp>
        <p:nvSpPr>
          <p:cNvPr id="7" name="Rectangle 6"/>
          <p:cNvSpPr/>
          <p:nvPr/>
        </p:nvSpPr>
        <p:spPr>
          <a:xfrm>
            <a:off x="2267744" y="6093296"/>
            <a:ext cx="457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GB" sz="1600" i="1" dirty="0">
              <a:solidFill>
                <a:srgbClr val="C00000"/>
              </a:solidFill>
              <a:latin typeface="+mn-lt"/>
            </a:endParaRPr>
          </a:p>
          <a:p>
            <a:pPr>
              <a:defRPr/>
            </a:pPr>
            <a:r>
              <a:rPr lang="en-GB" sz="1600" i="1" dirty="0">
                <a:solidFill>
                  <a:srgbClr val="C00000"/>
                </a:solidFill>
                <a:latin typeface="+mn-lt"/>
              </a:rPr>
              <a:t>     </a:t>
            </a:r>
            <a:endParaRPr lang="en-GB" sz="1600" i="1" dirty="0">
              <a:solidFill>
                <a:srgbClr val="80000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School Development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SLT produce a first draft, which governors can then refine/approve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The basis for your actions to drive school improvement across the year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Do you know where you want your school to be in three years’ time?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SDBE - Developing Church of England Education</a:t>
            </a:r>
          </a:p>
        </p:txBody>
      </p:sp>
    </p:spTree>
    <p:extLst>
      <p:ext uri="{BB962C8B-B14F-4D97-AF65-F5344CB8AC3E}">
        <p14:creationId xmlns:p14="http://schemas.microsoft.com/office/powerpoint/2010/main" val="1463943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23528" y="304800"/>
            <a:ext cx="7848872" cy="675928"/>
          </a:xfrm>
        </p:spPr>
        <p:txBody>
          <a:bodyPr/>
          <a:lstStyle/>
          <a:p>
            <a:pPr eaLnBrk="1" hangingPunct="1"/>
            <a:r>
              <a:rPr lang="en-GB" dirty="0"/>
              <a:t>Holding the school to account</a:t>
            </a:r>
          </a:p>
        </p:txBody>
      </p:sp>
      <p:sp>
        <p:nvSpPr>
          <p:cNvPr id="65539" name="Rectangle 1027"/>
          <p:cNvSpPr>
            <a:spLocks noGrp="1" noChangeArrowheads="1"/>
          </p:cNvSpPr>
          <p:nvPr>
            <p:ph idx="1"/>
          </p:nvPr>
        </p:nvSpPr>
        <p:spPr>
          <a:xfrm>
            <a:off x="533400" y="1628800"/>
            <a:ext cx="8215064" cy="4467200"/>
          </a:xfrm>
        </p:spPr>
        <p:txBody>
          <a:bodyPr/>
          <a:lstStyle/>
          <a:p>
            <a:pPr marL="722313" indent="-539750">
              <a:lnSpc>
                <a:spcPct val="80000"/>
              </a:lnSpc>
              <a:spcBef>
                <a:spcPct val="60000"/>
              </a:spcBef>
              <a:buClr>
                <a:srgbClr val="660033"/>
              </a:buClr>
              <a:buFont typeface="Wingdings" pitchFamily="2" charset="2"/>
              <a:buChar char="Ø"/>
            </a:pPr>
            <a:r>
              <a:rPr lang="en-GB" sz="2800" dirty="0"/>
              <a:t>Knowing where the school is not achieving as well as it could – understanding the data</a:t>
            </a:r>
          </a:p>
          <a:p>
            <a:pPr marL="722313" indent="-539750">
              <a:lnSpc>
                <a:spcPct val="80000"/>
              </a:lnSpc>
              <a:spcBef>
                <a:spcPct val="60000"/>
              </a:spcBef>
              <a:buClr>
                <a:srgbClr val="660033"/>
              </a:buClr>
              <a:buFont typeface="Wingdings" pitchFamily="2" charset="2"/>
              <a:buChar char="Ø"/>
            </a:pPr>
            <a:r>
              <a:rPr lang="en-GB" sz="2800" dirty="0"/>
              <a:t>Asking questions</a:t>
            </a:r>
          </a:p>
          <a:p>
            <a:pPr marL="722313" indent="-539750">
              <a:lnSpc>
                <a:spcPct val="80000"/>
              </a:lnSpc>
              <a:spcBef>
                <a:spcPct val="60000"/>
              </a:spcBef>
              <a:buClr>
                <a:srgbClr val="660033"/>
              </a:buClr>
              <a:buFont typeface="Wingdings" pitchFamily="2" charset="2"/>
              <a:buChar char="Ø"/>
            </a:pPr>
            <a:r>
              <a:rPr lang="en-GB" sz="2800" dirty="0"/>
              <a:t>Effective performance management </a:t>
            </a:r>
          </a:p>
          <a:p>
            <a:pPr marL="722313" indent="-539750" eaLnBrk="1" hangingPunct="1">
              <a:lnSpc>
                <a:spcPct val="80000"/>
              </a:lnSpc>
              <a:spcBef>
                <a:spcPct val="60000"/>
              </a:spcBef>
              <a:buClr>
                <a:srgbClr val="660033"/>
              </a:buClr>
              <a:buFont typeface="Wingdings" pitchFamily="2" charset="2"/>
              <a:buChar char="Ø"/>
            </a:pPr>
            <a:r>
              <a:rPr lang="en-GB" sz="2800" dirty="0"/>
              <a:t>Recognising and celebrating achievements</a:t>
            </a:r>
          </a:p>
          <a:p>
            <a:pPr marL="722313" indent="-539750" eaLnBrk="1" hangingPunct="1">
              <a:lnSpc>
                <a:spcPct val="80000"/>
              </a:lnSpc>
              <a:spcBef>
                <a:spcPct val="60000"/>
              </a:spcBef>
              <a:buClr>
                <a:srgbClr val="660033"/>
              </a:buClr>
              <a:buFont typeface="Wingdings" pitchFamily="2" charset="2"/>
              <a:buChar char="Ø"/>
            </a:pPr>
            <a:r>
              <a:rPr lang="en-GB" sz="2800" dirty="0"/>
              <a:t>Striking a balance between support and challenge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7772400" cy="576362"/>
          </a:xfrm>
        </p:spPr>
        <p:txBody>
          <a:bodyPr/>
          <a:lstStyle/>
          <a:p>
            <a:pPr eaLnBrk="1" hangingPunct="1"/>
            <a:r>
              <a:rPr lang="en-GB" dirty="0"/>
              <a:t>Critical Friend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052736"/>
            <a:ext cx="7772400" cy="5043264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ts val="1800"/>
              </a:spcBef>
              <a:buFontTx/>
              <a:buAutoNum type="arabicPeriod"/>
            </a:pPr>
            <a:r>
              <a:rPr lang="en-GB" dirty="0"/>
              <a:t>Build relationships with staff</a:t>
            </a:r>
          </a:p>
          <a:p>
            <a:pPr marL="609600" indent="-609600" eaLnBrk="1" hangingPunct="1">
              <a:lnSpc>
                <a:spcPct val="90000"/>
              </a:lnSpc>
              <a:spcBef>
                <a:spcPts val="1800"/>
              </a:spcBef>
              <a:buFontTx/>
              <a:buAutoNum type="arabicPeriod"/>
            </a:pPr>
            <a:r>
              <a:rPr lang="en-GB" dirty="0"/>
              <a:t>Understand the school and its context through regular visits</a:t>
            </a:r>
          </a:p>
          <a:p>
            <a:pPr marL="609600" indent="-609600" eaLnBrk="1" hangingPunct="1">
              <a:lnSpc>
                <a:spcPct val="90000"/>
              </a:lnSpc>
              <a:spcBef>
                <a:spcPts val="1800"/>
              </a:spcBef>
              <a:buFontTx/>
              <a:buAutoNum type="arabicPeriod"/>
            </a:pPr>
            <a:r>
              <a:rPr lang="en-GB" dirty="0"/>
              <a:t>Monitor the implementation of School Improvement Plan</a:t>
            </a:r>
          </a:p>
          <a:p>
            <a:pPr marL="609600" indent="-609600" eaLnBrk="1" hangingPunct="1">
              <a:lnSpc>
                <a:spcPct val="90000"/>
              </a:lnSpc>
              <a:spcBef>
                <a:spcPts val="1800"/>
              </a:spcBef>
              <a:buFontTx/>
              <a:buAutoNum type="arabicPeriod"/>
            </a:pPr>
            <a:r>
              <a:rPr lang="en-GB" dirty="0"/>
              <a:t>Understand school data</a:t>
            </a:r>
          </a:p>
          <a:p>
            <a:pPr marL="609600" indent="-609600" eaLnBrk="1" hangingPunct="1">
              <a:lnSpc>
                <a:spcPct val="90000"/>
              </a:lnSpc>
              <a:spcBef>
                <a:spcPts val="1800"/>
              </a:spcBef>
              <a:buFontTx/>
              <a:buAutoNum type="arabicPeriod"/>
            </a:pPr>
            <a:r>
              <a:rPr lang="en-GB" dirty="0"/>
              <a:t>Attend staff INSET</a:t>
            </a:r>
          </a:p>
          <a:p>
            <a:pPr marL="609600" indent="-609600" eaLnBrk="1" hangingPunct="1">
              <a:lnSpc>
                <a:spcPct val="90000"/>
              </a:lnSpc>
              <a:spcBef>
                <a:spcPts val="1800"/>
              </a:spcBef>
              <a:buFontTx/>
              <a:buAutoNum type="arabicPeriod"/>
            </a:pPr>
            <a:r>
              <a:rPr lang="en-GB" dirty="0"/>
              <a:t>Support school events</a:t>
            </a:r>
          </a:p>
          <a:p>
            <a:pPr marL="609600" indent="-609600" eaLnBrk="1" hangingPunct="1">
              <a:lnSpc>
                <a:spcPct val="90000"/>
              </a:lnSpc>
              <a:spcBef>
                <a:spcPts val="1800"/>
              </a:spcBef>
              <a:buFontTx/>
              <a:buAutoNum type="arabicPeriod"/>
            </a:pPr>
            <a:r>
              <a:rPr lang="en-GB" dirty="0"/>
              <a:t>Ask constructive questions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en-GB" dirty="0"/>
          </a:p>
          <a:p>
            <a:pPr marL="609600" indent="-609600" eaLnBrk="1" hangingPunct="1">
              <a:lnSpc>
                <a:spcPct val="90000"/>
              </a:lnSpc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67544" y="260648"/>
            <a:ext cx="7772400" cy="576064"/>
          </a:xfrm>
        </p:spPr>
        <p:txBody>
          <a:bodyPr/>
          <a:lstStyle/>
          <a:p>
            <a:r>
              <a:rPr lang="en-GB" dirty="0"/>
              <a:t>Working in partnership</a:t>
            </a:r>
          </a:p>
        </p:txBody>
      </p:sp>
      <p:sp>
        <p:nvSpPr>
          <p:cNvPr id="19459" name="Rectangle 1027"/>
          <p:cNvSpPr>
            <a:spLocks noGrp="1" noChangeArrowheads="1"/>
          </p:cNvSpPr>
          <p:nvPr>
            <p:ph idx="1"/>
          </p:nvPr>
        </p:nvSpPr>
        <p:spPr>
          <a:xfrm>
            <a:off x="323528" y="908720"/>
            <a:ext cx="8424936" cy="5187280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800000"/>
              </a:buClr>
            </a:pPr>
            <a:r>
              <a:rPr lang="en-GB" sz="2800" dirty="0">
                <a:latin typeface="+mj-lt"/>
                <a:cs typeface="Times New Roman" pitchFamily="18" charset="0"/>
              </a:rPr>
              <a:t>An effective Governing body :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n-GB" sz="2800" dirty="0">
                <a:latin typeface="+mj-lt"/>
                <a:cs typeface="Times New Roman" pitchFamily="18" charset="0"/>
              </a:rPr>
              <a:t>has workable structures in place that enable the governing body to fulfil its monitoring and evaluating role in relation to:</a:t>
            </a:r>
          </a:p>
          <a:p>
            <a:pPr algn="just" eaLnBrk="1" hangingPunct="1">
              <a:lnSpc>
                <a:spcPct val="90000"/>
              </a:lnSpc>
              <a:buClr>
                <a:srgbClr val="800000"/>
              </a:buClr>
            </a:pPr>
            <a:r>
              <a:rPr lang="en-GB" sz="2800" dirty="0">
                <a:latin typeface="+mj-lt"/>
                <a:cs typeface="Times New Roman" pitchFamily="18" charset="0"/>
              </a:rPr>
              <a:t>	(a)	  standards of learning and achievement;</a:t>
            </a:r>
          </a:p>
          <a:p>
            <a:pPr algn="just" eaLnBrk="1" hangingPunct="1">
              <a:lnSpc>
                <a:spcPct val="90000"/>
              </a:lnSpc>
              <a:buClr>
                <a:srgbClr val="800000"/>
              </a:buClr>
            </a:pPr>
            <a:r>
              <a:rPr lang="en-GB" sz="2800" dirty="0">
                <a:latin typeface="+mj-lt"/>
                <a:cs typeface="Times New Roman" pitchFamily="18" charset="0"/>
              </a:rPr>
              <a:t>	(b)   outcomes of policy implementation;</a:t>
            </a:r>
          </a:p>
          <a:p>
            <a:pPr eaLnBrk="1" hangingPunct="1">
              <a:lnSpc>
                <a:spcPct val="90000"/>
              </a:lnSpc>
              <a:buClr>
                <a:srgbClr val="800000"/>
              </a:buClr>
            </a:pPr>
            <a:r>
              <a:rPr lang="en-GB" sz="2800" dirty="0">
                <a:latin typeface="+mj-lt"/>
                <a:cs typeface="Times New Roman" pitchFamily="18" charset="0"/>
              </a:rPr>
              <a:t>	(c)    the school improvement plan.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buClr>
                <a:srgbClr val="800000"/>
              </a:buClr>
              <a:buFont typeface="Wingdings" pitchFamily="2" charset="2"/>
              <a:buChar char="Ø"/>
            </a:pPr>
            <a:r>
              <a:rPr lang="en-GB" sz="2800" dirty="0">
                <a:latin typeface="+mj-lt"/>
                <a:cs typeface="Times New Roman" pitchFamily="18" charset="0"/>
              </a:rPr>
              <a:t>allows the headteacher sufficient flexibility to manage the day-to-day organisation of the school and its staff and is able to discuss the school's strengths and weaknesses openly with the headteacher and senior leadership.</a:t>
            </a:r>
          </a:p>
          <a:p>
            <a:pPr eaLnBrk="1" hangingPunct="1">
              <a:lnSpc>
                <a:spcPct val="90000"/>
              </a:lnSpc>
            </a:pPr>
            <a:endParaRPr lang="en-GB" sz="2600" dirty="0"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GB" dirty="0"/>
              <a:t>Headteachers and Governors working in partnership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2780928"/>
            <a:ext cx="7467600" cy="3162672"/>
          </a:xfrm>
        </p:spPr>
        <p:txBody>
          <a:bodyPr/>
          <a:lstStyle/>
          <a:p>
            <a:pPr eaLnBrk="1" hangingPunct="1"/>
            <a:r>
              <a:rPr lang="en-GB" sz="3600" dirty="0"/>
              <a:t>Operational v strategic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675928"/>
          </a:xfrm>
        </p:spPr>
        <p:txBody>
          <a:bodyPr/>
          <a:lstStyle/>
          <a:p>
            <a:r>
              <a:rPr lang="en-GB" sz="3600" dirty="0"/>
              <a:t>Headteacher’s responsibilities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52736"/>
            <a:ext cx="8280920" cy="5043264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 sz="2800" dirty="0"/>
              <a:t>The internal organisation, day-to-day management and control of the school;</a:t>
            </a:r>
          </a:p>
          <a:p>
            <a:pPr>
              <a:buFont typeface="Wingdings" pitchFamily="2" charset="2"/>
              <a:buChar char="Ø"/>
            </a:pPr>
            <a:r>
              <a:rPr lang="en-GB" sz="2800" dirty="0"/>
              <a:t>Formulating aims and objectives, policies and targets for the governing body to consider;</a:t>
            </a:r>
          </a:p>
          <a:p>
            <a:pPr>
              <a:buFont typeface="Wingdings" pitchFamily="2" charset="2"/>
              <a:buChar char="Ø"/>
            </a:pPr>
            <a:r>
              <a:rPr lang="en-GB" sz="2800" dirty="0"/>
              <a:t>Advising on and implementing the governing body’s strategic framework;</a:t>
            </a:r>
          </a:p>
          <a:p>
            <a:pPr>
              <a:buFont typeface="Wingdings" pitchFamily="2" charset="2"/>
              <a:buChar char="Ø"/>
            </a:pPr>
            <a:r>
              <a:rPr lang="en-GB" sz="2800" dirty="0"/>
              <a:t>Giving governors the information they need to help the school raise its standards;</a:t>
            </a:r>
          </a:p>
          <a:p>
            <a:pPr>
              <a:buFont typeface="Wingdings" pitchFamily="2" charset="2"/>
              <a:buChar char="Ø"/>
            </a:pPr>
            <a:r>
              <a:rPr lang="en-GB" sz="2800" dirty="0"/>
              <a:t>Reporting on progress at least once every school year.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2696"/>
            <a:ext cx="7859216" cy="576064"/>
          </a:xfrm>
        </p:spPr>
        <p:txBody>
          <a:bodyPr/>
          <a:lstStyle/>
          <a:p>
            <a:pPr eaLnBrk="1" hangingPunct="1"/>
            <a:r>
              <a:rPr lang="en-GB" dirty="0"/>
              <a:t>DfE Governance Handbook - Roles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988840"/>
            <a:ext cx="8352928" cy="5112568"/>
          </a:xfrm>
        </p:spPr>
        <p:txBody>
          <a:bodyPr/>
          <a:lstStyle/>
          <a:p>
            <a:pPr marL="533400" lvl="1" indent="0">
              <a:lnSpc>
                <a:spcPct val="90000"/>
              </a:lnSpc>
              <a:buNone/>
            </a:pPr>
            <a:r>
              <a:rPr lang="en-GB" sz="2600" i="1" dirty="0"/>
              <a:t>1)	 Ensuring clarity of vision, ethos and strategic direction</a:t>
            </a:r>
          </a:p>
          <a:p>
            <a:pPr marL="533400" lvl="1" indent="0">
              <a:lnSpc>
                <a:spcPct val="90000"/>
              </a:lnSpc>
              <a:buNone/>
            </a:pPr>
            <a:endParaRPr lang="en-GB" sz="2600" i="1" dirty="0"/>
          </a:p>
          <a:p>
            <a:pPr marL="533400" lvl="1" indent="0">
              <a:lnSpc>
                <a:spcPct val="90000"/>
              </a:lnSpc>
              <a:buNone/>
            </a:pPr>
            <a:r>
              <a:rPr lang="en-GB" sz="2600" i="1" dirty="0"/>
              <a:t>2)	 Holding the headteacher to account for the educational performance of the school and its pupils</a:t>
            </a:r>
          </a:p>
          <a:p>
            <a:pPr marL="533400" lvl="1" indent="0">
              <a:lnSpc>
                <a:spcPct val="90000"/>
              </a:lnSpc>
              <a:buNone/>
            </a:pPr>
            <a:endParaRPr lang="en-GB" sz="2600" i="1" dirty="0"/>
          </a:p>
          <a:p>
            <a:pPr marL="533400" lvl="1" indent="0">
              <a:lnSpc>
                <a:spcPct val="90000"/>
              </a:lnSpc>
              <a:buNone/>
            </a:pPr>
            <a:r>
              <a:rPr lang="en-GB" sz="2600" i="1" dirty="0"/>
              <a:t>3)	 Overseeing the financial performance of the school and making sure its money is well spent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endParaRPr lang="en-GB" sz="2600" dirty="0"/>
          </a:p>
          <a:p>
            <a:pPr eaLnBrk="1" hangingPunct="1">
              <a:lnSpc>
                <a:spcPct val="90000"/>
              </a:lnSpc>
            </a:pPr>
            <a:r>
              <a:rPr lang="en-GB" sz="2600" dirty="0"/>
              <a:t>	</a:t>
            </a:r>
          </a:p>
          <a:p>
            <a:pPr eaLnBrk="1" hangingPunct="1">
              <a:lnSpc>
                <a:spcPct val="90000"/>
              </a:lnSpc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2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85794"/>
          </a:xfrm>
        </p:spPr>
        <p:txBody>
          <a:bodyPr/>
          <a:lstStyle/>
          <a:p>
            <a:pPr eaLnBrk="1" hangingPunct="1"/>
            <a:r>
              <a:rPr lang="en-GB" sz="3200" dirty="0"/>
              <a:t>Behaviour Policy and exclusions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</p:nvPr>
        </p:nvGraphicFramePr>
        <p:xfrm>
          <a:off x="4427984" y="980728"/>
          <a:ext cx="4392488" cy="523069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49988"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en-GB" sz="2800" b="1" dirty="0"/>
                        <a:t>Headteacher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8284">
                <a:tc>
                  <a:txBody>
                    <a:bodyPr/>
                    <a:lstStyle/>
                    <a:p>
                      <a:pPr marL="0" indent="0" eaLnBrk="1" hangingPunct="1">
                        <a:lnSpc>
                          <a:spcPct val="90000"/>
                        </a:lnSpc>
                      </a:pPr>
                      <a:r>
                        <a:rPr lang="en-GB" sz="2400" b="1" dirty="0"/>
                        <a:t>Prepares draft</a:t>
                      </a:r>
                      <a:r>
                        <a:rPr lang="en-GB" sz="2400" b="1" baseline="0" dirty="0"/>
                        <a:t> revised policy in conjunction with staff and others</a:t>
                      </a:r>
                      <a:endParaRPr lang="en-GB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1995">
                <a:tc>
                  <a:txBody>
                    <a:bodyPr/>
                    <a:lstStyle/>
                    <a:p>
                      <a:endParaRPr lang="en-GB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7466">
                <a:tc>
                  <a:txBody>
                    <a:bodyPr/>
                    <a:lstStyle/>
                    <a:p>
                      <a:r>
                        <a:rPr lang="en-GB" sz="2400" b="1" dirty="0"/>
                        <a:t>Implements policy and ensures consistency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4157">
                <a:tc>
                  <a:txBody>
                    <a:bodyPr/>
                    <a:lstStyle/>
                    <a:p>
                      <a:r>
                        <a:rPr lang="en-GB" sz="2400" b="1" dirty="0"/>
                        <a:t>Excludes pupils</a:t>
                      </a:r>
                    </a:p>
                    <a:p>
                      <a:endParaRPr lang="en-GB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2195736" y="6237288"/>
            <a:ext cx="4608512" cy="457200"/>
          </a:xfrm>
        </p:spPr>
        <p:txBody>
          <a:bodyPr/>
          <a:lstStyle/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67544" y="969363"/>
          <a:ext cx="3888432" cy="523561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88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213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/>
                        <a:t>Governing Body</a:t>
                      </a:r>
                      <a:endParaRPr lang="en-GB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66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/>
                        <a:t>Input into policy through devising principles on which policy is based and comments on draft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59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/>
                        <a:t>Approves the</a:t>
                      </a:r>
                      <a:r>
                        <a:rPr lang="en-GB" sz="2400" b="1" baseline="0" dirty="0"/>
                        <a:t> policy</a:t>
                      </a:r>
                      <a:endParaRPr lang="en-GB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/>
                        <a:t>Monitor implementation of the policy and its impact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1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/>
                        <a:t>Hears exclusions as required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GB"/>
              <a:t>Working in partnership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1600200"/>
            <a:ext cx="7467600" cy="4343400"/>
          </a:xfrm>
        </p:spPr>
        <p:txBody>
          <a:bodyPr/>
          <a:lstStyle/>
          <a:p>
            <a:pPr eaLnBrk="1" hangingPunct="1"/>
            <a:endParaRPr lang="en-GB"/>
          </a:p>
          <a:p>
            <a:pPr eaLnBrk="1" hangingPunct="1"/>
            <a:r>
              <a:rPr lang="en-GB"/>
              <a:t>What do you expect of the headteacher?</a:t>
            </a:r>
          </a:p>
          <a:p>
            <a:pPr eaLnBrk="1" hangingPunct="1"/>
            <a:endParaRPr lang="en-GB"/>
          </a:p>
          <a:p>
            <a:pPr eaLnBrk="1" hangingPunct="1"/>
            <a:r>
              <a:rPr lang="en-GB"/>
              <a:t>What does the headteacher expect of you?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/>
              <a:t>Headteacher’s expectations of the governing body</a:t>
            </a:r>
            <a:r>
              <a:rPr lang="en-GB"/>
              <a:t> 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412776"/>
            <a:ext cx="8136904" cy="4752528"/>
          </a:xfrm>
        </p:spPr>
        <p:txBody>
          <a:bodyPr/>
          <a:lstStyle/>
          <a:p>
            <a:pPr marL="274638" indent="-274638" eaLnBrk="1" hangingPunct="1">
              <a:buClr>
                <a:srgbClr val="800000"/>
              </a:buClr>
              <a:buFont typeface="Wingdings" pitchFamily="2" charset="2"/>
              <a:buChar char="Ø"/>
            </a:pPr>
            <a:r>
              <a:rPr lang="en-GB" sz="2800" dirty="0"/>
              <a:t>To be aware of the context in which the school operates</a:t>
            </a:r>
          </a:p>
          <a:p>
            <a:pPr marL="0" indent="0" eaLnBrk="1" hangingPunct="1">
              <a:spcBef>
                <a:spcPct val="50000"/>
              </a:spcBef>
              <a:buClr>
                <a:srgbClr val="800000"/>
              </a:buClr>
              <a:buFont typeface="Wingdings" pitchFamily="2" charset="2"/>
              <a:buChar char="Ø"/>
            </a:pPr>
            <a:r>
              <a:rPr lang="en-GB" sz="2800" dirty="0"/>
              <a:t>To visit the school</a:t>
            </a:r>
          </a:p>
          <a:p>
            <a:pPr marL="0" indent="0" eaLnBrk="1" hangingPunct="1">
              <a:spcBef>
                <a:spcPct val="50000"/>
              </a:spcBef>
              <a:buClr>
                <a:srgbClr val="800000"/>
              </a:buClr>
              <a:buFont typeface="Wingdings" pitchFamily="2" charset="2"/>
              <a:buChar char="Ø"/>
            </a:pPr>
            <a:r>
              <a:rPr lang="en-GB" sz="2800" dirty="0"/>
              <a:t>To support and develop the school’s ethos</a:t>
            </a:r>
          </a:p>
          <a:p>
            <a:pPr marL="0" indent="0" eaLnBrk="1" hangingPunct="1">
              <a:spcBef>
                <a:spcPct val="50000"/>
              </a:spcBef>
              <a:buClr>
                <a:srgbClr val="800000"/>
              </a:buClr>
              <a:buFont typeface="Wingdings" pitchFamily="2" charset="2"/>
              <a:buChar char="Ø"/>
            </a:pPr>
            <a:r>
              <a:rPr lang="en-GB" sz="2800" dirty="0"/>
              <a:t>To act collectively</a:t>
            </a:r>
          </a:p>
          <a:p>
            <a:pPr marL="0" indent="0" eaLnBrk="1" hangingPunct="1">
              <a:spcBef>
                <a:spcPct val="50000"/>
              </a:spcBef>
              <a:buClr>
                <a:srgbClr val="800000"/>
              </a:buClr>
              <a:buFont typeface="Wingdings" pitchFamily="2" charset="2"/>
              <a:buChar char="Ø"/>
            </a:pPr>
            <a:r>
              <a:rPr lang="en-GB" sz="2800" dirty="0"/>
              <a:t>To have a reasonable expectation of staff</a:t>
            </a:r>
          </a:p>
          <a:p>
            <a:pPr marL="0" indent="0" eaLnBrk="1" hangingPunct="1">
              <a:spcBef>
                <a:spcPct val="50000"/>
              </a:spcBef>
              <a:buClr>
                <a:srgbClr val="800000"/>
              </a:buClr>
              <a:buFont typeface="Wingdings" pitchFamily="2" charset="2"/>
              <a:buChar char="Ø"/>
            </a:pPr>
            <a:r>
              <a:rPr lang="en-GB" sz="2800" dirty="0"/>
              <a:t>To be open, challenging and supportive</a:t>
            </a:r>
          </a:p>
          <a:p>
            <a:pPr marL="0" indent="0" eaLnBrk="1" hangingPunct="1">
              <a:spcBef>
                <a:spcPct val="50000"/>
              </a:spcBef>
              <a:buClr>
                <a:srgbClr val="800000"/>
              </a:buClr>
              <a:buFont typeface="Wingdings" pitchFamily="2" charset="2"/>
              <a:buChar char="Ø"/>
            </a:pPr>
            <a:r>
              <a:rPr lang="en-GB" sz="2800" dirty="0"/>
              <a:t>To recognise realistic timescales for change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9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20738"/>
          </a:xfrm>
        </p:spPr>
        <p:txBody>
          <a:bodyPr/>
          <a:lstStyle/>
          <a:p>
            <a:pPr eaLnBrk="1" hangingPunct="1"/>
            <a:endParaRPr lang="en-GB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2348880"/>
            <a:ext cx="8136904" cy="3747120"/>
          </a:xfrm>
        </p:spPr>
        <p:txBody>
          <a:bodyPr/>
          <a:lstStyle/>
          <a:p>
            <a:pPr algn="ctr" eaLnBrk="1" hangingPunct="1"/>
            <a:r>
              <a:rPr lang="en-GB" sz="3600" dirty="0"/>
              <a:t>How has your governing body shaped the contents of your </a:t>
            </a:r>
            <a:r>
              <a:rPr lang="en-GB" sz="3600" dirty="0" err="1"/>
              <a:t>headteacher’s</a:t>
            </a:r>
            <a:r>
              <a:rPr lang="en-GB" sz="3600" dirty="0"/>
              <a:t> reports?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Visits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SDBE - Developing Church of England Education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7544" y="1403648"/>
            <a:ext cx="8136904" cy="469235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Clear protocols in place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Visits linked to either </a:t>
            </a:r>
          </a:p>
          <a:p>
            <a:pPr marL="1163638" lvl="1" indent="-457200">
              <a:buFont typeface="Arial" panose="020B0604020202020204" pitchFamily="34" charset="0"/>
              <a:buChar char="•"/>
            </a:pPr>
            <a:r>
              <a:rPr lang="en-GB" dirty="0"/>
              <a:t>a specific point in your SDP</a:t>
            </a:r>
          </a:p>
          <a:p>
            <a:pPr marL="1163638" lvl="1" indent="-457200">
              <a:buFont typeface="Arial" panose="020B0604020202020204" pitchFamily="34" charset="0"/>
              <a:buChar char="•"/>
            </a:pPr>
            <a:r>
              <a:rPr lang="en-GB" dirty="0"/>
              <a:t>link governor role</a:t>
            </a:r>
          </a:p>
          <a:p>
            <a:pPr marL="1163638" lvl="1" indent="-457200">
              <a:buFont typeface="Arial" panose="020B0604020202020204" pitchFamily="34" charset="0"/>
              <a:buChar char="•"/>
            </a:pPr>
            <a:r>
              <a:rPr lang="en-GB" dirty="0"/>
              <a:t>statutory duty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Agreed in advance with HT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Chasing up reports of visits</a:t>
            </a:r>
          </a:p>
        </p:txBody>
      </p:sp>
    </p:spTree>
    <p:extLst>
      <p:ext uri="{BB962C8B-B14F-4D97-AF65-F5344CB8AC3E}">
        <p14:creationId xmlns:p14="http://schemas.microsoft.com/office/powerpoint/2010/main" val="37916194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Financial Accountability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GB" sz="3500" dirty="0"/>
              <a:t>Group discussion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z="1350"/>
              <a:t>The SDBE – Developing Church of England Education</a:t>
            </a:r>
            <a:endParaRPr lang="en-GB" sz="1350" dirty="0"/>
          </a:p>
        </p:txBody>
      </p:sp>
    </p:spTree>
    <p:extLst>
      <p:ext uri="{BB962C8B-B14F-4D97-AF65-F5344CB8AC3E}">
        <p14:creationId xmlns:p14="http://schemas.microsoft.com/office/powerpoint/2010/main" val="22023962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Committee structure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SDBE - Developing Church of England Education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67544" y="1403648"/>
            <a:ext cx="8136904" cy="4692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defRPr sz="3000" b="1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49338" indent="-5159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33"/>
              </a:buClr>
              <a:buSzPct val="130000"/>
              <a:buChar char="•"/>
              <a:defRPr sz="3000" b="1" baseline="0">
                <a:solidFill>
                  <a:schemeClr val="tx1"/>
                </a:solidFill>
                <a:latin typeface="+mn-lt"/>
              </a:defRPr>
            </a:lvl2pPr>
            <a:lvl3pPr marL="1468438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8875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3066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7638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32210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6782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41354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kern="0" dirty="0"/>
              <a:t>All authority must be delegated from FGB – review terms of reference periodically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kern="0" dirty="0"/>
              <a:t>Variation in practice; vast majority do use some arrangement of committees</a:t>
            </a:r>
          </a:p>
          <a:p>
            <a:pPr marL="1163638" lvl="1" indent="-457200">
              <a:buFont typeface="Arial" panose="020B0604020202020204" pitchFamily="34" charset="0"/>
              <a:buChar char="•"/>
            </a:pPr>
            <a:r>
              <a:rPr lang="en-GB" sz="2400" kern="0" dirty="0"/>
              <a:t>Observing practice in other schools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kern="0" dirty="0"/>
              <a:t>Headteacher involvement in committees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kern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kern="0" dirty="0"/>
              <a:t>Only specific items cannot be delegated</a:t>
            </a:r>
          </a:p>
          <a:p>
            <a:pPr marL="1163638" lvl="1" indent="-457200">
              <a:buFont typeface="Arial" panose="020B0604020202020204" pitchFamily="34" charset="0"/>
              <a:buChar char="•"/>
            </a:pPr>
            <a:r>
              <a:rPr lang="en-GB" sz="2400" kern="0" dirty="0" err="1"/>
              <a:t>E.g</a:t>
            </a:r>
            <a:r>
              <a:rPr lang="en-GB" sz="2400" kern="0" dirty="0"/>
              <a:t> electing committee chairs, appointing co-opted governors, appointing HT recruitment panel, some policy approvals (</a:t>
            </a:r>
            <a:r>
              <a:rPr lang="en-GB" sz="2400" kern="0" dirty="0" err="1"/>
              <a:t>e.g</a:t>
            </a:r>
            <a:r>
              <a:rPr lang="en-GB" sz="2400" kern="0" dirty="0"/>
              <a:t> admissions)</a:t>
            </a:r>
          </a:p>
          <a:p>
            <a:pPr marL="1163638" lvl="1" indent="-457200">
              <a:buFont typeface="Arial" panose="020B0604020202020204" pitchFamily="34" charset="0"/>
              <a:buChar char="•"/>
            </a:pPr>
            <a:endParaRPr lang="en-GB" sz="2400" kern="0" dirty="0"/>
          </a:p>
        </p:txBody>
      </p:sp>
    </p:spTree>
    <p:extLst>
      <p:ext uri="{BB962C8B-B14F-4D97-AF65-F5344CB8AC3E}">
        <p14:creationId xmlns:p14="http://schemas.microsoft.com/office/powerpoint/2010/main" val="42617700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Group Discussion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SDBE - Developing Church of England Education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539552" y="1616968"/>
            <a:ext cx="8136904" cy="4692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defRPr sz="3000" b="1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49338" indent="-5159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33"/>
              </a:buClr>
              <a:buSzPct val="130000"/>
              <a:buChar char="•"/>
              <a:defRPr sz="3000" b="1" baseline="0">
                <a:solidFill>
                  <a:schemeClr val="tx1"/>
                </a:solidFill>
                <a:latin typeface="+mn-lt"/>
              </a:defRPr>
            </a:lvl2pPr>
            <a:lvl3pPr marL="1468438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8875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3066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7638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32210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6782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41354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kern="0" dirty="0"/>
              <a:t>What is your committee structure?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kern="0" dirty="0"/>
              <a:t>Does your headteacher attend all committee meetings?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kern="0" dirty="0"/>
              <a:t>Is there unnecessary repetition of committee discussions at FGB meetings?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kern="0" dirty="0"/>
          </a:p>
          <a:p>
            <a:pPr marL="1163638" lvl="1" indent="-457200">
              <a:buFont typeface="Arial" panose="020B0604020202020204" pitchFamily="34" charset="0"/>
              <a:buChar char="•"/>
            </a:pPr>
            <a:endParaRPr lang="en-GB" sz="2400" kern="0" dirty="0"/>
          </a:p>
        </p:txBody>
      </p:sp>
    </p:spTree>
    <p:extLst>
      <p:ext uri="{BB962C8B-B14F-4D97-AF65-F5344CB8AC3E}">
        <p14:creationId xmlns:p14="http://schemas.microsoft.com/office/powerpoint/2010/main" val="32747697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Text Box 4"/>
          <p:cNvSpPr txBox="1">
            <a:spLocks noChangeArrowheads="1"/>
          </p:cNvSpPr>
          <p:nvPr/>
        </p:nvSpPr>
        <p:spPr bwMode="auto">
          <a:xfrm>
            <a:off x="179512" y="45140"/>
            <a:ext cx="8208911" cy="1190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400" b="1" dirty="0">
                <a:solidFill>
                  <a:srgbClr val="5F5F5F"/>
                </a:solidFill>
                <a:latin typeface="+mj-lt"/>
              </a:rPr>
              <a:t>Effective Clerking</a:t>
            </a:r>
          </a:p>
        </p:txBody>
      </p:sp>
      <p:sp>
        <p:nvSpPr>
          <p:cNvPr id="35846" name="Text Box 5"/>
          <p:cNvSpPr txBox="1">
            <a:spLocks noChangeArrowheads="1"/>
          </p:cNvSpPr>
          <p:nvPr/>
        </p:nvSpPr>
        <p:spPr bwMode="auto">
          <a:xfrm>
            <a:off x="611188" y="1412875"/>
            <a:ext cx="8027987" cy="4748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marL="514350" indent="-514350">
              <a:spcBef>
                <a:spcPts val="750"/>
              </a:spcBef>
              <a:buAutoNum type="arabicPlain"/>
              <a:tabLst>
                <a:tab pos="0" algn="l"/>
                <a:tab pos="496888" algn="l"/>
                <a:tab pos="1411288" algn="l"/>
                <a:tab pos="2325688" algn="l"/>
                <a:tab pos="3240088" algn="l"/>
                <a:tab pos="4154488" algn="l"/>
                <a:tab pos="5068888" algn="l"/>
                <a:tab pos="5983288" algn="l"/>
                <a:tab pos="6897688" algn="l"/>
                <a:tab pos="7812088" algn="l"/>
                <a:tab pos="8726488" algn="l"/>
                <a:tab pos="9640888" algn="l"/>
                <a:tab pos="10555288" algn="l"/>
                <a:tab pos="10780713" algn="l"/>
              </a:tabLst>
              <a:defRPr/>
            </a:pPr>
            <a:r>
              <a:rPr lang="en-GB" sz="2800" b="1" dirty="0">
                <a:solidFill>
                  <a:srgbClr val="000000"/>
                </a:solidFill>
                <a:latin typeface="+mj-lt"/>
              </a:rPr>
              <a:t>Are the minutes a faithful recording of the discussions of the governing body?</a:t>
            </a:r>
          </a:p>
          <a:p>
            <a:pPr marL="514350" indent="-514350">
              <a:spcBef>
                <a:spcPts val="750"/>
              </a:spcBef>
              <a:buAutoNum type="arabicPlain"/>
              <a:tabLst>
                <a:tab pos="0" algn="l"/>
                <a:tab pos="496888" algn="l"/>
                <a:tab pos="1411288" algn="l"/>
                <a:tab pos="2325688" algn="l"/>
                <a:tab pos="3240088" algn="l"/>
                <a:tab pos="4154488" algn="l"/>
                <a:tab pos="5068888" algn="l"/>
                <a:tab pos="5983288" algn="l"/>
                <a:tab pos="6897688" algn="l"/>
                <a:tab pos="7812088" algn="l"/>
                <a:tab pos="8726488" algn="l"/>
                <a:tab pos="9640888" algn="l"/>
                <a:tab pos="10555288" algn="l"/>
                <a:tab pos="10780713" algn="l"/>
              </a:tabLst>
              <a:defRPr/>
            </a:pPr>
            <a:r>
              <a:rPr lang="en-GB" sz="2800" b="1" dirty="0">
                <a:solidFill>
                  <a:srgbClr val="000000"/>
                </a:solidFill>
                <a:latin typeface="+mj-lt"/>
              </a:rPr>
              <a:t>Are minutes produced and published in a timely fashion?</a:t>
            </a:r>
          </a:p>
          <a:p>
            <a:pPr marL="514350" indent="-514350">
              <a:spcBef>
                <a:spcPts val="750"/>
              </a:spcBef>
              <a:buAutoNum type="arabicPlain"/>
              <a:tabLst>
                <a:tab pos="0" algn="l"/>
                <a:tab pos="496888" algn="l"/>
                <a:tab pos="1411288" algn="l"/>
                <a:tab pos="2325688" algn="l"/>
                <a:tab pos="3240088" algn="l"/>
                <a:tab pos="4154488" algn="l"/>
                <a:tab pos="5068888" algn="l"/>
                <a:tab pos="5983288" algn="l"/>
                <a:tab pos="6897688" algn="l"/>
                <a:tab pos="7812088" algn="l"/>
                <a:tab pos="8726488" algn="l"/>
                <a:tab pos="9640888" algn="l"/>
                <a:tab pos="10555288" algn="l"/>
                <a:tab pos="10780713" algn="l"/>
              </a:tabLst>
              <a:defRPr/>
            </a:pPr>
            <a:r>
              <a:rPr lang="en-GB" sz="2800" b="1" dirty="0">
                <a:solidFill>
                  <a:srgbClr val="000000"/>
                </a:solidFill>
                <a:latin typeface="+mj-lt"/>
              </a:rPr>
              <a:t>Do the minutes provide clear evidence of the questions asked by the governing body of school leadership?</a:t>
            </a:r>
          </a:p>
          <a:p>
            <a:pPr marL="514350" indent="-514350">
              <a:spcBef>
                <a:spcPts val="750"/>
              </a:spcBef>
              <a:buAutoNum type="arabicPlain"/>
              <a:tabLst>
                <a:tab pos="0" algn="l"/>
                <a:tab pos="496888" algn="l"/>
                <a:tab pos="1411288" algn="l"/>
                <a:tab pos="2325688" algn="l"/>
                <a:tab pos="3240088" algn="l"/>
                <a:tab pos="4154488" algn="l"/>
                <a:tab pos="5068888" algn="l"/>
                <a:tab pos="5983288" algn="l"/>
                <a:tab pos="6897688" algn="l"/>
                <a:tab pos="7812088" algn="l"/>
                <a:tab pos="8726488" algn="l"/>
                <a:tab pos="9640888" algn="l"/>
                <a:tab pos="10555288" algn="l"/>
                <a:tab pos="10780713" algn="l"/>
              </a:tabLst>
              <a:defRPr/>
            </a:pPr>
            <a:endParaRPr lang="en-GB" sz="2800" b="1" dirty="0">
              <a:solidFill>
                <a:srgbClr val="000000"/>
              </a:solidFill>
              <a:latin typeface="+mj-lt"/>
            </a:endParaRPr>
          </a:p>
          <a:p>
            <a:pPr>
              <a:spcBef>
                <a:spcPts val="750"/>
              </a:spcBef>
              <a:tabLst>
                <a:tab pos="0" algn="l"/>
                <a:tab pos="496888" algn="l"/>
                <a:tab pos="1411288" algn="l"/>
                <a:tab pos="2325688" algn="l"/>
                <a:tab pos="3240088" algn="l"/>
                <a:tab pos="4154488" algn="l"/>
                <a:tab pos="5068888" algn="l"/>
                <a:tab pos="5983288" algn="l"/>
                <a:tab pos="6897688" algn="l"/>
                <a:tab pos="7812088" algn="l"/>
                <a:tab pos="8726488" algn="l"/>
                <a:tab pos="9640888" algn="l"/>
                <a:tab pos="10555288" algn="l"/>
                <a:tab pos="10780713" algn="l"/>
              </a:tabLst>
              <a:defRPr/>
            </a:pPr>
            <a:endParaRPr lang="en-GB" sz="2800" b="1" dirty="0">
              <a:solidFill>
                <a:srgbClr val="0000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2195736" y="6278563"/>
            <a:ext cx="4752528" cy="457200"/>
          </a:xfrm>
        </p:spPr>
        <p:txBody>
          <a:bodyPr/>
          <a:lstStyle/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928670"/>
          </a:xfrm>
        </p:spPr>
        <p:txBody>
          <a:bodyPr/>
          <a:lstStyle/>
          <a:p>
            <a:pPr eaLnBrk="1" hangingPunct="1"/>
            <a:r>
              <a:rPr lang="en-GB" dirty="0"/>
              <a:t>Accountability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836712"/>
            <a:ext cx="8286750" cy="5472608"/>
          </a:xfrm>
        </p:spPr>
        <p:txBody>
          <a:bodyPr/>
          <a:lstStyle/>
          <a:p>
            <a:pPr marL="457200" indent="-457200" defTabSz="179388" eaLnBrk="1" hangingPunct="1">
              <a:lnSpc>
                <a:spcPct val="90000"/>
              </a:lnSpc>
              <a:buClr>
                <a:srgbClr val="800000"/>
              </a:buClr>
              <a:buFont typeface="Wingdings" panose="05000000000000000000" pitchFamily="2" charset="2"/>
              <a:buChar char="Ø"/>
              <a:defRPr/>
            </a:pPr>
            <a:r>
              <a:rPr lang="en-GB" dirty="0">
                <a:latin typeface="Trebuchet MS" pitchFamily="34" charset="0"/>
              </a:rPr>
              <a:t> </a:t>
            </a:r>
            <a:r>
              <a:rPr lang="en-GB" dirty="0">
                <a:latin typeface="+mj-lt"/>
              </a:rPr>
              <a:t>School self-evaluation</a:t>
            </a:r>
          </a:p>
          <a:p>
            <a:pPr marL="457200" indent="-457200" defTabSz="179388" eaLnBrk="1" hangingPunct="1">
              <a:lnSpc>
                <a:spcPct val="90000"/>
              </a:lnSpc>
              <a:buClr>
                <a:srgbClr val="800000"/>
              </a:buClr>
              <a:buFont typeface="Wingdings" panose="05000000000000000000" pitchFamily="2" charset="2"/>
              <a:buChar char="Ø"/>
              <a:defRPr/>
            </a:pPr>
            <a:r>
              <a:rPr lang="en-GB" dirty="0">
                <a:latin typeface="+mj-lt"/>
              </a:rPr>
              <a:t> School Improvement Plan</a:t>
            </a:r>
          </a:p>
          <a:p>
            <a:pPr marL="457200" indent="-457200" defTabSz="179388" eaLnBrk="1" hangingPunct="1">
              <a:lnSpc>
                <a:spcPct val="90000"/>
              </a:lnSpc>
              <a:buClr>
                <a:srgbClr val="800000"/>
              </a:buClr>
              <a:buFont typeface="Wingdings" panose="05000000000000000000" pitchFamily="2" charset="2"/>
              <a:buChar char="Ø"/>
              <a:defRPr/>
            </a:pPr>
            <a:r>
              <a:rPr lang="en-GB" dirty="0">
                <a:latin typeface="+mj-lt"/>
              </a:rPr>
              <a:t> School policies</a:t>
            </a:r>
          </a:p>
          <a:p>
            <a:pPr marL="457200" indent="-457200" defTabSz="179388" eaLnBrk="1" hangingPunct="1">
              <a:lnSpc>
                <a:spcPct val="90000"/>
              </a:lnSpc>
              <a:buClr>
                <a:srgbClr val="800000"/>
              </a:buClr>
              <a:buFont typeface="Wingdings" panose="05000000000000000000" pitchFamily="2" charset="2"/>
              <a:buChar char="Ø"/>
              <a:defRPr/>
            </a:pPr>
            <a:r>
              <a:rPr lang="en-GB" dirty="0">
                <a:latin typeface="+mj-lt"/>
              </a:rPr>
              <a:t> Home-school agreement</a:t>
            </a:r>
          </a:p>
          <a:p>
            <a:pPr marL="457200" indent="-457200" defTabSz="179388" eaLnBrk="1" hangingPunct="1">
              <a:lnSpc>
                <a:spcPct val="90000"/>
              </a:lnSpc>
              <a:buClr>
                <a:srgbClr val="800000"/>
              </a:buClr>
              <a:buFont typeface="Wingdings" panose="05000000000000000000" pitchFamily="2" charset="2"/>
              <a:buChar char="Ø"/>
              <a:defRPr/>
            </a:pPr>
            <a:r>
              <a:rPr lang="en-GB" dirty="0">
                <a:latin typeface="+mj-lt"/>
              </a:rPr>
              <a:t> Tracking data/targets</a:t>
            </a:r>
          </a:p>
          <a:p>
            <a:pPr marL="457200" indent="-457200" defTabSz="179388" eaLnBrk="1" hangingPunct="1">
              <a:lnSpc>
                <a:spcPct val="90000"/>
              </a:lnSpc>
              <a:buClr>
                <a:srgbClr val="800000"/>
              </a:buClr>
              <a:buFont typeface="Wingdings" panose="05000000000000000000" pitchFamily="2" charset="2"/>
              <a:buChar char="Ø"/>
              <a:defRPr/>
            </a:pPr>
            <a:r>
              <a:rPr lang="en-GB" dirty="0">
                <a:latin typeface="+mj-lt"/>
              </a:rPr>
              <a:t> Complaints’ procedure</a:t>
            </a:r>
          </a:p>
          <a:p>
            <a:pPr marL="457200" indent="-457200" defTabSz="179388">
              <a:lnSpc>
                <a:spcPct val="90000"/>
              </a:lnSpc>
              <a:buClr>
                <a:srgbClr val="800000"/>
              </a:buClr>
              <a:buFont typeface="Wingdings" panose="05000000000000000000" pitchFamily="2" charset="2"/>
              <a:buChar char="Ø"/>
              <a:defRPr/>
            </a:pPr>
            <a:r>
              <a:rPr lang="en-GB" dirty="0">
                <a:latin typeface="+mj-lt"/>
              </a:rPr>
              <a:t> Appeals procedures</a:t>
            </a:r>
          </a:p>
          <a:p>
            <a:pPr marL="457200" indent="-457200" defTabSz="179388">
              <a:lnSpc>
                <a:spcPct val="90000"/>
              </a:lnSpc>
              <a:buClr>
                <a:srgbClr val="800000"/>
              </a:buClr>
              <a:buFont typeface="Wingdings" panose="05000000000000000000" pitchFamily="2" charset="2"/>
              <a:buChar char="Ø"/>
              <a:defRPr/>
            </a:pPr>
            <a:r>
              <a:rPr lang="en-GB" dirty="0">
                <a:latin typeface="+mj-lt"/>
              </a:rPr>
              <a:t> Governors’ minutes</a:t>
            </a:r>
          </a:p>
          <a:p>
            <a:pPr marL="457200" indent="-457200" defTabSz="179388" eaLnBrk="1" hangingPunct="1">
              <a:lnSpc>
                <a:spcPct val="90000"/>
              </a:lnSpc>
              <a:buClr>
                <a:srgbClr val="800000"/>
              </a:buClr>
              <a:buFont typeface="Wingdings" panose="05000000000000000000" pitchFamily="2" charset="2"/>
              <a:buChar char="Ø"/>
              <a:defRPr/>
            </a:pPr>
            <a:r>
              <a:rPr lang="en-GB" dirty="0">
                <a:latin typeface="+mj-lt"/>
              </a:rPr>
              <a:t>OFSTED report + Section 48 inspection</a:t>
            </a:r>
          </a:p>
          <a:p>
            <a:pPr marL="457200" indent="-457200" defTabSz="179388" eaLnBrk="1" hangingPunct="1">
              <a:lnSpc>
                <a:spcPct val="90000"/>
              </a:lnSpc>
              <a:buClr>
                <a:srgbClr val="800000"/>
              </a:buClr>
              <a:buFont typeface="Wingdings" panose="05000000000000000000" pitchFamily="2" charset="2"/>
              <a:buChar char="Ø"/>
              <a:defRPr/>
            </a:pPr>
            <a:r>
              <a:rPr lang="en-GB" dirty="0">
                <a:latin typeface="+mj-lt"/>
              </a:rPr>
              <a:t> Your website</a:t>
            </a:r>
          </a:p>
          <a:p>
            <a:pPr eaLnBrk="1" hangingPunct="1">
              <a:defRPr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GB" sz="3500" dirty="0"/>
              <a:t>How clearly can you each articulate your school’s vision?</a:t>
            </a:r>
          </a:p>
          <a:p>
            <a:pPr algn="ctr"/>
            <a:endParaRPr lang="en-GB" sz="3500" dirty="0"/>
          </a:p>
          <a:p>
            <a:pPr algn="ctr"/>
            <a:r>
              <a:rPr lang="en-GB" sz="3500" dirty="0"/>
              <a:t>What do you do differently from other schools?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z="1350"/>
              <a:t>The SDBE – Developing Church of England Education</a:t>
            </a:r>
            <a:endParaRPr lang="en-GB" sz="1350" dirty="0"/>
          </a:p>
        </p:txBody>
      </p:sp>
    </p:spTree>
    <p:extLst>
      <p:ext uri="{BB962C8B-B14F-4D97-AF65-F5344CB8AC3E}">
        <p14:creationId xmlns:p14="http://schemas.microsoft.com/office/powerpoint/2010/main" val="29962756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Handling Complaints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z="1350"/>
              <a:t>The SDBE – Developing Church of England Education</a:t>
            </a:r>
            <a:endParaRPr lang="en-GB" sz="135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67544" y="1403648"/>
            <a:ext cx="8136904" cy="4692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defRPr sz="3000" b="1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49338" indent="-5159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33"/>
              </a:buClr>
              <a:buSzPct val="130000"/>
              <a:buChar char="•"/>
              <a:defRPr sz="3000" b="1" baseline="0">
                <a:solidFill>
                  <a:schemeClr val="tx1"/>
                </a:solidFill>
                <a:latin typeface="+mn-lt"/>
              </a:defRPr>
            </a:lvl2pPr>
            <a:lvl3pPr marL="1468438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8875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3066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7638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32210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6782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41354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kern="0" dirty="0"/>
              <a:t>Revised SDBE guidance and model procedure published March 2020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kern="0" dirty="0"/>
              <a:t>Importance of adhering to the process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kern="0" dirty="0"/>
              <a:t>Recommendation to review policy this academic year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kern="0" dirty="0"/>
              <a:t>Distinction between a concern and a complaint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kern="0" dirty="0"/>
          </a:p>
          <a:p>
            <a:pPr marL="1163638" lvl="1" indent="-457200">
              <a:buFont typeface="Arial" panose="020B0604020202020204" pitchFamily="34" charset="0"/>
              <a:buChar char="•"/>
            </a:pPr>
            <a:endParaRPr lang="en-GB" sz="2400" kern="0" dirty="0"/>
          </a:p>
        </p:txBody>
      </p:sp>
    </p:spTree>
    <p:extLst>
      <p:ext uri="{BB962C8B-B14F-4D97-AF65-F5344CB8AC3E}">
        <p14:creationId xmlns:p14="http://schemas.microsoft.com/office/powerpoint/2010/main" val="18681281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04800"/>
            <a:ext cx="8424863" cy="1143000"/>
          </a:xfrm>
        </p:spPr>
        <p:txBody>
          <a:bodyPr/>
          <a:lstStyle/>
          <a:p>
            <a:pPr eaLnBrk="1" hangingPunct="1"/>
            <a:r>
              <a:rPr lang="en-GB" sz="3200"/>
              <a:t>The nature of the governing body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899592" y="2204864"/>
            <a:ext cx="7272808" cy="3891136"/>
          </a:xfrm>
        </p:spPr>
        <p:txBody>
          <a:bodyPr/>
          <a:lstStyle/>
          <a:p>
            <a:pPr algn="ctr" eaLnBrk="1" hangingPunct="1">
              <a:spcBef>
                <a:spcPct val="85000"/>
              </a:spcBef>
              <a:buClr>
                <a:srgbClr val="800000"/>
              </a:buClr>
            </a:pPr>
            <a:r>
              <a:rPr lang="en-GB" dirty="0"/>
              <a:t>Reflect for a minute on your governing body........</a:t>
            </a:r>
          </a:p>
          <a:p>
            <a:pPr eaLnBrk="1" hangingPunct="1">
              <a:spcBef>
                <a:spcPct val="85000"/>
              </a:spcBef>
              <a:buClr>
                <a:srgbClr val="800000"/>
              </a:buClr>
            </a:pPr>
            <a:endParaRPr lang="en-GB" dirty="0"/>
          </a:p>
          <a:p>
            <a:pPr algn="ctr" eaLnBrk="1" hangingPunct="1">
              <a:spcBef>
                <a:spcPct val="85000"/>
              </a:spcBef>
              <a:buClr>
                <a:srgbClr val="800000"/>
              </a:buClr>
            </a:pPr>
            <a:r>
              <a:rPr lang="en-GB" dirty="0"/>
              <a:t>Is there anything you want to change?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Church School Foundation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Are governors well informed about their governing documents</a:t>
            </a:r>
          </a:p>
          <a:p>
            <a:pPr marL="1163638" lvl="1" indent="-457200">
              <a:buFont typeface="Arial" panose="020B0604020202020204" pitchFamily="34" charset="0"/>
              <a:buChar char="•"/>
            </a:pPr>
            <a:r>
              <a:rPr lang="en-GB" dirty="0"/>
              <a:t>Instrument of government</a:t>
            </a:r>
          </a:p>
          <a:p>
            <a:pPr marL="1163638" lvl="1" indent="-457200">
              <a:buFont typeface="Arial" panose="020B0604020202020204" pitchFamily="34" charset="0"/>
              <a:buChar char="•"/>
            </a:pPr>
            <a:r>
              <a:rPr lang="en-GB" dirty="0"/>
              <a:t>Articles of association</a:t>
            </a:r>
          </a:p>
          <a:p>
            <a:pPr marL="1163638" lvl="1" indent="-457200">
              <a:buFont typeface="Arial" panose="020B0604020202020204" pitchFamily="34" charset="0"/>
              <a:buChar char="•"/>
            </a:pPr>
            <a:r>
              <a:rPr lang="en-GB" dirty="0"/>
              <a:t>Memorandum of understanding</a:t>
            </a:r>
          </a:p>
          <a:p>
            <a:pPr marL="1163638" lvl="1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Does a trust deed exist for your school?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What is your school’s history?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z="1350"/>
              <a:t>The SDBE – Developing Church of England Education</a:t>
            </a:r>
            <a:endParaRPr lang="en-GB" sz="1350" dirty="0"/>
          </a:p>
        </p:txBody>
      </p:sp>
    </p:spTree>
    <p:extLst>
      <p:ext uri="{BB962C8B-B14F-4D97-AF65-F5344CB8AC3E}">
        <p14:creationId xmlns:p14="http://schemas.microsoft.com/office/powerpoint/2010/main" val="3945341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7772400" cy="531813"/>
          </a:xfrm>
        </p:spPr>
        <p:txBody>
          <a:bodyPr/>
          <a:lstStyle/>
          <a:p>
            <a:pPr eaLnBrk="1" hangingPunct="1"/>
            <a:r>
              <a:rPr lang="en-GB"/>
              <a:t>Ethos Statement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idx="1"/>
          </p:nvPr>
        </p:nvSpPr>
        <p:spPr>
          <a:xfrm>
            <a:off x="252413" y="1219200"/>
            <a:ext cx="8642350" cy="49530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</a:pPr>
            <a:r>
              <a:rPr lang="en-GB" sz="2400" dirty="0">
                <a:cs typeface="Times New Roman" pitchFamily="18" charset="0"/>
              </a:rPr>
              <a:t>Recognising its historic foundation, the school will preserve and develop its religious character in accordance with the </a:t>
            </a:r>
            <a:r>
              <a:rPr lang="en-GB" sz="2400" dirty="0">
                <a:solidFill>
                  <a:schemeClr val="accent2"/>
                </a:solidFill>
                <a:cs typeface="Times New Roman" pitchFamily="18" charset="0"/>
              </a:rPr>
              <a:t>principles of the Church of England and in partnership with the Church</a:t>
            </a:r>
            <a:r>
              <a:rPr lang="en-GB" sz="2400" dirty="0">
                <a:cs typeface="Times New Roman" pitchFamily="18" charset="0"/>
              </a:rPr>
              <a:t> at parish and diocesan level.</a:t>
            </a:r>
          </a:p>
          <a:p>
            <a:pPr marL="0" indent="0" algn="just" eaLnBrk="1" hangingPunct="1">
              <a:lnSpc>
                <a:spcPct val="90000"/>
              </a:lnSpc>
            </a:pPr>
            <a:r>
              <a:rPr lang="en-GB" sz="2400" dirty="0">
                <a:latin typeface="Arial Rounded MT Bold" pitchFamily="34" charset="0"/>
                <a:cs typeface="Times New Roman" pitchFamily="18" charset="0"/>
              </a:rPr>
              <a:t> </a:t>
            </a:r>
            <a:endParaRPr lang="en-GB" sz="2400" dirty="0"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</a:pPr>
            <a:r>
              <a:rPr lang="en-GB" sz="2400" dirty="0">
                <a:cs typeface="Times New Roman" pitchFamily="18" charset="0"/>
              </a:rPr>
              <a:t>The school aims to serve its community by providing an education of the highest quality </a:t>
            </a:r>
            <a:r>
              <a:rPr lang="en-GB" sz="2400" dirty="0">
                <a:solidFill>
                  <a:schemeClr val="accent2"/>
                </a:solidFill>
                <a:cs typeface="Times New Roman" pitchFamily="18" charset="0"/>
              </a:rPr>
              <a:t>within the context of Christian belief and practice</a:t>
            </a:r>
            <a:r>
              <a:rPr lang="en-GB" sz="2400" dirty="0">
                <a:cs typeface="Times New Roman" pitchFamily="18" charset="0"/>
              </a:rPr>
              <a:t>.  It encourages an understanding of the </a:t>
            </a:r>
            <a:r>
              <a:rPr lang="en-GB" sz="2400" dirty="0">
                <a:solidFill>
                  <a:schemeClr val="accent2"/>
                </a:solidFill>
                <a:cs typeface="Times New Roman" pitchFamily="18" charset="0"/>
              </a:rPr>
              <a:t>meaning and</a:t>
            </a:r>
            <a:r>
              <a:rPr lang="en-GB" sz="2400" dirty="0">
                <a:cs typeface="Times New Roman" pitchFamily="18" charset="0"/>
              </a:rPr>
              <a:t> </a:t>
            </a:r>
            <a:r>
              <a:rPr lang="en-GB" sz="2400" dirty="0">
                <a:solidFill>
                  <a:schemeClr val="accent2"/>
                </a:solidFill>
                <a:cs typeface="Times New Roman" pitchFamily="18" charset="0"/>
              </a:rPr>
              <a:t>significance of faith and promotes Christian values</a:t>
            </a:r>
            <a:r>
              <a:rPr lang="en-GB" sz="2400" dirty="0">
                <a:cs typeface="Times New Roman" pitchFamily="18" charset="0"/>
              </a:rPr>
              <a:t> through the experience it offers to all its pupils.</a:t>
            </a:r>
            <a:endParaRPr lang="en-GB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z="1350" dirty="0"/>
              <a:t>The SDBE – Developing Church of England Education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195736" y="6368752"/>
            <a:ext cx="4608512" cy="228600"/>
          </a:xfrm>
        </p:spPr>
        <p:txBody>
          <a:bodyPr/>
          <a:lstStyle/>
          <a:p>
            <a:r>
              <a:rPr lang="en-GB" sz="1350" dirty="0"/>
              <a:t>The SDBE – Developing Church of England Education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79512" y="104775"/>
            <a:ext cx="8208911" cy="1190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400" b="1" dirty="0">
                <a:solidFill>
                  <a:srgbClr val="5F5F5F"/>
                </a:solidFill>
                <a:latin typeface="+mj-lt"/>
              </a:rPr>
              <a:t>Governor Recruitment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251520" y="980728"/>
            <a:ext cx="8712968" cy="5115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33"/>
              </a:buClr>
              <a:buSzPct val="130000"/>
              <a:buNone/>
              <a:defRPr sz="3000" b="1">
                <a:solidFill>
                  <a:schemeClr val="tx1"/>
                </a:solidFill>
                <a:latin typeface="+mn-lt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endParaRPr lang="en-GB" sz="2600" kern="0" dirty="0"/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GB" sz="2600" kern="0" dirty="0"/>
              <a:t>This is becoming more challenging as expectations increase</a:t>
            </a:r>
          </a:p>
          <a:p>
            <a:pPr algn="l"/>
            <a:endParaRPr lang="en-GB" sz="2600" kern="0" dirty="0"/>
          </a:p>
          <a:p>
            <a:pPr marL="514350" indent="-514350" algn="l">
              <a:buAutoNum type="arabicParenR"/>
            </a:pPr>
            <a:r>
              <a:rPr lang="en-GB" sz="2600" kern="0" dirty="0"/>
              <a:t>Local church networks – parishes without church schools</a:t>
            </a:r>
          </a:p>
          <a:p>
            <a:pPr marL="514350" indent="-514350" algn="l">
              <a:buAutoNum type="arabicParenR"/>
            </a:pPr>
            <a:r>
              <a:rPr lang="en-GB" sz="2600" kern="0" dirty="0"/>
              <a:t>Inspiring Governance </a:t>
            </a:r>
            <a:r>
              <a:rPr lang="en-GB" sz="2600" kern="0" dirty="0">
                <a:hlinkClick r:id="rId3"/>
              </a:rPr>
              <a:t>here</a:t>
            </a:r>
            <a:r>
              <a:rPr lang="en-GB" sz="2600" kern="0" dirty="0"/>
              <a:t> – DfE funded</a:t>
            </a:r>
          </a:p>
          <a:p>
            <a:pPr marL="514350" indent="-514350" algn="l">
              <a:buFontTx/>
              <a:buAutoNum type="arabicParenR"/>
            </a:pPr>
            <a:r>
              <a:rPr lang="en-GB" sz="2600" kern="0" dirty="0"/>
              <a:t>Governors for Schools </a:t>
            </a:r>
            <a:r>
              <a:rPr lang="en-GB" sz="2600" kern="0" dirty="0">
                <a:hlinkClick r:id="rId4"/>
              </a:rPr>
              <a:t>here</a:t>
            </a:r>
            <a:endParaRPr lang="en-GB" sz="2600" kern="0" dirty="0"/>
          </a:p>
          <a:p>
            <a:pPr marL="514350" indent="-514350" algn="l">
              <a:buAutoNum type="arabicParenR"/>
            </a:pPr>
            <a:r>
              <a:rPr lang="en-GB" sz="2600" kern="0" dirty="0"/>
              <a:t>SDBE</a:t>
            </a:r>
          </a:p>
          <a:p>
            <a:pPr algn="l"/>
            <a:endParaRPr lang="en-GB" sz="2600" kern="0" dirty="0"/>
          </a:p>
          <a:p>
            <a:pPr algn="l">
              <a:buFont typeface="Wingdings" pitchFamily="2" charset="2"/>
              <a:buChar char="Ø"/>
            </a:pPr>
            <a:endParaRPr lang="en-GB" sz="2800" kern="0" dirty="0"/>
          </a:p>
          <a:p>
            <a:pPr algn="l"/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178320394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Code of Conduct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Signing on appointment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Enforcing expectations</a:t>
            </a:r>
          </a:p>
          <a:p>
            <a:pPr marL="1163638" lvl="1" indent="-457200">
              <a:buFont typeface="Arial" panose="020B0604020202020204" pitchFamily="34" charset="0"/>
              <a:buChar char="•"/>
            </a:pPr>
            <a:r>
              <a:rPr lang="en-GB" dirty="0"/>
              <a:t>Nolan Principles</a:t>
            </a:r>
          </a:p>
          <a:p>
            <a:pPr marL="1163638" lvl="1" indent="-457200">
              <a:buFont typeface="Arial" panose="020B0604020202020204" pitchFamily="34" charset="0"/>
              <a:buChar char="•"/>
            </a:pPr>
            <a:r>
              <a:rPr lang="en-GB" dirty="0"/>
              <a:t>Ethical leadership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Removal of governors (including elected and non-elected) as last resort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SDBE - Developing Church of England Education</a:t>
            </a:r>
          </a:p>
        </p:txBody>
      </p:sp>
    </p:spTree>
    <p:extLst>
      <p:ext uri="{BB962C8B-B14F-4D97-AF65-F5344CB8AC3E}">
        <p14:creationId xmlns:p14="http://schemas.microsoft.com/office/powerpoint/2010/main" val="2971754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70D32-0EC2-4F1C-95F5-65E205E59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Ethical leadership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8A33E-F803-45F5-A23C-494EDE473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UcPeriod"/>
            </a:pPr>
            <a:r>
              <a:rPr lang="en-US" dirty="0"/>
              <a:t>Trust:</a:t>
            </a:r>
            <a:r>
              <a:rPr lang="en-US" b="0" dirty="0"/>
              <a:t>  </a:t>
            </a:r>
          </a:p>
          <a:p>
            <a:pPr marL="514350" indent="-514350">
              <a:buAutoNum type="alphaUcPeriod"/>
            </a:pPr>
            <a:r>
              <a:rPr lang="en-US" dirty="0"/>
              <a:t> Wisdom: </a:t>
            </a:r>
          </a:p>
          <a:p>
            <a:pPr marL="514350" indent="-514350">
              <a:buAutoNum type="alphaUcPeriod"/>
            </a:pPr>
            <a:r>
              <a:rPr lang="en-US" dirty="0"/>
              <a:t>Kindness:</a:t>
            </a:r>
          </a:p>
          <a:p>
            <a:pPr marL="514350" indent="-514350">
              <a:buAutoNum type="alphaUcPeriod"/>
            </a:pPr>
            <a:r>
              <a:rPr lang="en-US" dirty="0"/>
              <a:t>Justice:</a:t>
            </a:r>
            <a:r>
              <a:rPr lang="en-US" b="0" i="1" dirty="0"/>
              <a:t> </a:t>
            </a:r>
            <a:r>
              <a:rPr lang="en-US" b="0" dirty="0"/>
              <a:t>.</a:t>
            </a:r>
          </a:p>
          <a:p>
            <a:r>
              <a:rPr lang="en-US" dirty="0"/>
              <a:t>E. Service: </a:t>
            </a:r>
            <a:r>
              <a:rPr lang="en-US" b="0" dirty="0"/>
              <a:t> </a:t>
            </a:r>
            <a:r>
              <a:rPr lang="en-US" b="0" i="1" dirty="0"/>
              <a:t> </a:t>
            </a:r>
          </a:p>
          <a:p>
            <a:r>
              <a:rPr lang="en-US" dirty="0"/>
              <a:t>F. Courage:  </a:t>
            </a:r>
            <a:r>
              <a:rPr lang="en-US" b="0" i="1" dirty="0"/>
              <a:t> </a:t>
            </a:r>
          </a:p>
          <a:p>
            <a:r>
              <a:rPr lang="en-US" dirty="0"/>
              <a:t>G. Optimism: 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48C972-8987-455A-ACF4-F97FC98D104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z="1350"/>
              <a:t>The SDBE – Developing Church of England Education</a:t>
            </a:r>
            <a:endParaRPr lang="en-GB" sz="1350" dirty="0"/>
          </a:p>
        </p:txBody>
      </p:sp>
    </p:spTree>
    <p:extLst>
      <p:ext uri="{BB962C8B-B14F-4D97-AF65-F5344CB8AC3E}">
        <p14:creationId xmlns:p14="http://schemas.microsoft.com/office/powerpoint/2010/main" val="3048696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Code of Conduct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When was your code of conduct last revised?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Did you sign it upon appointment?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z="1350"/>
              <a:t>The SDBE – Developing Church of England Education</a:t>
            </a:r>
            <a:endParaRPr lang="en-GB" sz="1350" dirty="0"/>
          </a:p>
        </p:txBody>
      </p:sp>
    </p:spTree>
    <p:extLst>
      <p:ext uri="{BB962C8B-B14F-4D97-AF65-F5344CB8AC3E}">
        <p14:creationId xmlns:p14="http://schemas.microsoft.com/office/powerpoint/2010/main" val="115069273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Default Theme">
  <a:themeElements>
    <a:clrScheme name="SDBE Slide master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DBE Slide master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DBE Slide mast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DBE Slide mast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8">
        <a:dk1>
          <a:srgbClr val="000000"/>
        </a:dk1>
        <a:lt1>
          <a:srgbClr val="E1F4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EEF8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9">
        <a:dk1>
          <a:srgbClr val="000000"/>
        </a:dk1>
        <a:lt1>
          <a:srgbClr val="EBF8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3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10">
        <a:dk1>
          <a:srgbClr val="000000"/>
        </a:dk1>
        <a:lt1>
          <a:srgbClr val="EFF9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6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SDBE Master">
  <a:themeElements>
    <a:clrScheme name="SDBE Slide master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DBE Slide master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DBE Slide mast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DBE Slide mast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8">
        <a:dk1>
          <a:srgbClr val="000000"/>
        </a:dk1>
        <a:lt1>
          <a:srgbClr val="E1F4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EEF8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9">
        <a:dk1>
          <a:srgbClr val="000000"/>
        </a:dk1>
        <a:lt1>
          <a:srgbClr val="EBF8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3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10">
        <a:dk1>
          <a:srgbClr val="000000"/>
        </a:dk1>
        <a:lt1>
          <a:srgbClr val="EFF9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6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_SDBE Master">
  <a:themeElements>
    <a:clrScheme name="SDBE Slide master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DBE Slide master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DBE Slide mast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DBE Slide mast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8">
        <a:dk1>
          <a:srgbClr val="000000"/>
        </a:dk1>
        <a:lt1>
          <a:srgbClr val="E1F4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EEF8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9">
        <a:dk1>
          <a:srgbClr val="000000"/>
        </a:dk1>
        <a:lt1>
          <a:srgbClr val="EBF8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3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10">
        <a:dk1>
          <a:srgbClr val="000000"/>
        </a:dk1>
        <a:lt1>
          <a:srgbClr val="EFF9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6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_SDBE Slide master">
  <a:themeElements>
    <a:clrScheme name="SDBE Slide master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DBE Slide master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DBE Slide mast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DBE Slide mast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8">
        <a:dk1>
          <a:srgbClr val="000000"/>
        </a:dk1>
        <a:lt1>
          <a:srgbClr val="E1F4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EEF8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9">
        <a:dk1>
          <a:srgbClr val="000000"/>
        </a:dk1>
        <a:lt1>
          <a:srgbClr val="EBF8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3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10">
        <a:dk1>
          <a:srgbClr val="000000"/>
        </a:dk1>
        <a:lt1>
          <a:srgbClr val="EFF9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6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3_Default Theme">
  <a:themeElements>
    <a:clrScheme name="SDBE Slide master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DBE Slide master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DBE Slide mast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DBE Slide mast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8">
        <a:dk1>
          <a:srgbClr val="000000"/>
        </a:dk1>
        <a:lt1>
          <a:srgbClr val="E1F4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EEF8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9">
        <a:dk1>
          <a:srgbClr val="000000"/>
        </a:dk1>
        <a:lt1>
          <a:srgbClr val="EBF8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3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10">
        <a:dk1>
          <a:srgbClr val="000000"/>
        </a:dk1>
        <a:lt1>
          <a:srgbClr val="EFF9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6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SDBE Master">
  <a:themeElements>
    <a:clrScheme name="SDBE Slide master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DBE Slide master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DBE Slide mast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DBE Slide mast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8">
        <a:dk1>
          <a:srgbClr val="000000"/>
        </a:dk1>
        <a:lt1>
          <a:srgbClr val="E1F4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EEF8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9">
        <a:dk1>
          <a:srgbClr val="000000"/>
        </a:dk1>
        <a:lt1>
          <a:srgbClr val="EBF8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3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10">
        <a:dk1>
          <a:srgbClr val="000000"/>
        </a:dk1>
        <a:lt1>
          <a:srgbClr val="EFF9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6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7_SDBE Master">
  <a:themeElements>
    <a:clrScheme name="SDBE Slide master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DBE Slide master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DBE Slide mast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DBE Slide mast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8">
        <a:dk1>
          <a:srgbClr val="000000"/>
        </a:dk1>
        <a:lt1>
          <a:srgbClr val="E1F4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EEF8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9">
        <a:dk1>
          <a:srgbClr val="000000"/>
        </a:dk1>
        <a:lt1>
          <a:srgbClr val="EBF8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3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10">
        <a:dk1>
          <a:srgbClr val="000000"/>
        </a:dk1>
        <a:lt1>
          <a:srgbClr val="EFF9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6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SDBE template2016">
  <a:themeElements>
    <a:clrScheme name="SDBE Slide master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DBE Slide master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DBE Slide mast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DBE Slide mast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8">
        <a:dk1>
          <a:srgbClr val="000000"/>
        </a:dk1>
        <a:lt1>
          <a:srgbClr val="E1F4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EEF8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9">
        <a:dk1>
          <a:srgbClr val="000000"/>
        </a:dk1>
        <a:lt1>
          <a:srgbClr val="EBF8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3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10">
        <a:dk1>
          <a:srgbClr val="000000"/>
        </a:dk1>
        <a:lt1>
          <a:srgbClr val="EFF9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6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DBE template2016" id="{6C9EBDBC-2F2E-465C-9636-22F333593B41}" vid="{8B24720E-36DA-47CD-A2C1-2C7B20E2DE11}"/>
    </a:ext>
  </a:extLst>
</a:theme>
</file>

<file path=ppt/theme/theme18.xml><?xml version="1.0" encoding="utf-8"?>
<a:theme xmlns:a="http://schemas.openxmlformats.org/drawingml/2006/main" name="8_SDBE Master">
  <a:themeElements>
    <a:clrScheme name="SDBE Slide master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DBE Slide master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DBE Slide mast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DBE Slide mast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8">
        <a:dk1>
          <a:srgbClr val="000000"/>
        </a:dk1>
        <a:lt1>
          <a:srgbClr val="E1F4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EEF8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9">
        <a:dk1>
          <a:srgbClr val="000000"/>
        </a:dk1>
        <a:lt1>
          <a:srgbClr val="EBF8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3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10">
        <a:dk1>
          <a:srgbClr val="000000"/>
        </a:dk1>
        <a:lt1>
          <a:srgbClr val="EFF9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6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9_SDBE Master">
  <a:themeElements>
    <a:clrScheme name="SDBE Slide master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DBE Slide master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DBE Slide mast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DBE Slide mast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8">
        <a:dk1>
          <a:srgbClr val="000000"/>
        </a:dk1>
        <a:lt1>
          <a:srgbClr val="E1F4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EEF8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9">
        <a:dk1>
          <a:srgbClr val="000000"/>
        </a:dk1>
        <a:lt1>
          <a:srgbClr val="EBF8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3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10">
        <a:dk1>
          <a:srgbClr val="000000"/>
        </a:dk1>
        <a:lt1>
          <a:srgbClr val="EFF9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6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dbe presentation2">
  <a:themeElements>
    <a:clrScheme name="sdbe 10">
      <a:dk1>
        <a:srgbClr val="000000"/>
      </a:dk1>
      <a:lt1>
        <a:srgbClr val="EFF9FF"/>
      </a:lt1>
      <a:dk2>
        <a:srgbClr val="003399"/>
      </a:dk2>
      <a:lt2>
        <a:srgbClr val="808080"/>
      </a:lt2>
      <a:accent1>
        <a:srgbClr val="00CC99"/>
      </a:accent1>
      <a:accent2>
        <a:srgbClr val="3333CC"/>
      </a:accent2>
      <a:accent3>
        <a:srgbClr val="F6FB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db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db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db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8">
        <a:dk1>
          <a:srgbClr val="000000"/>
        </a:dk1>
        <a:lt1>
          <a:srgbClr val="E1F4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EEF8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9">
        <a:dk1>
          <a:srgbClr val="000000"/>
        </a:dk1>
        <a:lt1>
          <a:srgbClr val="EBF8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3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10">
        <a:dk1>
          <a:srgbClr val="000000"/>
        </a:dk1>
        <a:lt1>
          <a:srgbClr val="EFF9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6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_SDBE template2016">
  <a:themeElements>
    <a:clrScheme name="SDBE Slide master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DBE Slide master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DBE Slide mast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DBE Slide mast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8">
        <a:dk1>
          <a:srgbClr val="000000"/>
        </a:dk1>
        <a:lt1>
          <a:srgbClr val="E1F4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EEF8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9">
        <a:dk1>
          <a:srgbClr val="000000"/>
        </a:dk1>
        <a:lt1>
          <a:srgbClr val="EBF8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3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10">
        <a:dk1>
          <a:srgbClr val="000000"/>
        </a:dk1>
        <a:lt1>
          <a:srgbClr val="EFF9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6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DBE template2016" id="{462C86AF-5A99-4F01-8EB8-35B022D5E309}" vid="{45EB1692-AC99-401B-8071-AEE46228997C}"/>
    </a:ext>
  </a:extLst>
</a:theme>
</file>

<file path=ppt/theme/theme2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DBE Slide master">
  <a:themeElements>
    <a:clrScheme name="SDBE Slide master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DBE Slide master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DBE Slide mast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DBE Slide mast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8">
        <a:dk1>
          <a:srgbClr val="000000"/>
        </a:dk1>
        <a:lt1>
          <a:srgbClr val="E1F4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EEF8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9">
        <a:dk1>
          <a:srgbClr val="000000"/>
        </a:dk1>
        <a:lt1>
          <a:srgbClr val="EBF8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3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10">
        <a:dk1>
          <a:srgbClr val="000000"/>
        </a:dk1>
        <a:lt1>
          <a:srgbClr val="EFF9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6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SDBE presentation layout">
  <a:themeElements>
    <a:clrScheme name="sdbe 10">
      <a:dk1>
        <a:srgbClr val="000000"/>
      </a:dk1>
      <a:lt1>
        <a:srgbClr val="EFF9FF"/>
      </a:lt1>
      <a:dk2>
        <a:srgbClr val="003399"/>
      </a:dk2>
      <a:lt2>
        <a:srgbClr val="808080"/>
      </a:lt2>
      <a:accent1>
        <a:srgbClr val="00CC99"/>
      </a:accent1>
      <a:accent2>
        <a:srgbClr val="3333CC"/>
      </a:accent2>
      <a:accent3>
        <a:srgbClr val="F6FB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db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db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db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8">
        <a:dk1>
          <a:srgbClr val="000000"/>
        </a:dk1>
        <a:lt1>
          <a:srgbClr val="E1F4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EEF8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9">
        <a:dk1>
          <a:srgbClr val="000000"/>
        </a:dk1>
        <a:lt1>
          <a:srgbClr val="EBF8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3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10">
        <a:dk1>
          <a:srgbClr val="000000"/>
        </a:dk1>
        <a:lt1>
          <a:srgbClr val="EFF9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6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SDBE Slide master">
  <a:themeElements>
    <a:clrScheme name="SDBE Slide master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DBE Slide master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DBE Slide mast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DBE Slide mast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8">
        <a:dk1>
          <a:srgbClr val="000000"/>
        </a:dk1>
        <a:lt1>
          <a:srgbClr val="E1F4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EEF8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9">
        <a:dk1>
          <a:srgbClr val="000000"/>
        </a:dk1>
        <a:lt1>
          <a:srgbClr val="EBF8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3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10">
        <a:dk1>
          <a:srgbClr val="000000"/>
        </a:dk1>
        <a:lt1>
          <a:srgbClr val="EFF9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6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sdbe</Template>
  <TotalTime>5672</TotalTime>
  <Words>1487</Words>
  <Application>Microsoft Office PowerPoint</Application>
  <PresentationFormat>On-screen Show (4:3)</PresentationFormat>
  <Paragraphs>263</Paragraphs>
  <Slides>31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20</vt:i4>
      </vt:variant>
      <vt:variant>
        <vt:lpstr>Slide Titles</vt:lpstr>
      </vt:variant>
      <vt:variant>
        <vt:i4>31</vt:i4>
      </vt:variant>
    </vt:vector>
  </HeadingPairs>
  <TitlesOfParts>
    <vt:vector size="61" baseType="lpstr">
      <vt:lpstr>Microsoft YaHei</vt:lpstr>
      <vt:lpstr>Arial</vt:lpstr>
      <vt:lpstr>Arial Rounded MT Bold</vt:lpstr>
      <vt:lpstr>Calibri</vt:lpstr>
      <vt:lpstr>Gill Sans MT</vt:lpstr>
      <vt:lpstr>Helvetica</vt:lpstr>
      <vt:lpstr>Times New Roman</vt:lpstr>
      <vt:lpstr>Trebuchet MS</vt:lpstr>
      <vt:lpstr>Verdana</vt:lpstr>
      <vt:lpstr>Wingdings</vt:lpstr>
      <vt:lpstr>Custom Design</vt:lpstr>
      <vt:lpstr>sdbe presentation2</vt:lpstr>
      <vt:lpstr>3_Custom Design</vt:lpstr>
      <vt:lpstr>SDBE Slide master</vt:lpstr>
      <vt:lpstr>4_Custom Design</vt:lpstr>
      <vt:lpstr>SDBE presentation layout</vt:lpstr>
      <vt:lpstr>1_SDBE Slide master</vt:lpstr>
      <vt:lpstr>1_Custom Design</vt:lpstr>
      <vt:lpstr>2_Custom Design</vt:lpstr>
      <vt:lpstr>Default Theme</vt:lpstr>
      <vt:lpstr>SDBE Master</vt:lpstr>
      <vt:lpstr>1_SDBE Master</vt:lpstr>
      <vt:lpstr>2_SDBE Slide master</vt:lpstr>
      <vt:lpstr>3_Default Theme</vt:lpstr>
      <vt:lpstr>6_SDBE Master</vt:lpstr>
      <vt:lpstr>7_SDBE Master</vt:lpstr>
      <vt:lpstr>SDBE template2016</vt:lpstr>
      <vt:lpstr>8_SDBE Master</vt:lpstr>
      <vt:lpstr>9_SDBE Master</vt:lpstr>
      <vt:lpstr>1_SDBE template2016</vt:lpstr>
      <vt:lpstr>Southwark Diocesan Board of Education </vt:lpstr>
      <vt:lpstr>DfE Governance Handbook - Roles </vt:lpstr>
      <vt:lpstr>Vision</vt:lpstr>
      <vt:lpstr>The Church School Foundation</vt:lpstr>
      <vt:lpstr>Ethos Statement</vt:lpstr>
      <vt:lpstr>PowerPoint Presentation</vt:lpstr>
      <vt:lpstr>Code of Conduct</vt:lpstr>
      <vt:lpstr>Ethical leadership</vt:lpstr>
      <vt:lpstr>Code of Conduct</vt:lpstr>
      <vt:lpstr>Succession planning</vt:lpstr>
      <vt:lpstr>Eight elements of effective governance</vt:lpstr>
      <vt:lpstr>The Strategic Role of Governors</vt:lpstr>
      <vt:lpstr>Acting strategically in a school context means…</vt:lpstr>
      <vt:lpstr>School Development Plan</vt:lpstr>
      <vt:lpstr>Holding the school to account</vt:lpstr>
      <vt:lpstr>Critical Friend</vt:lpstr>
      <vt:lpstr>Working in partnership</vt:lpstr>
      <vt:lpstr>Headteachers and Governors working in partnership</vt:lpstr>
      <vt:lpstr>Headteacher’s responsibilities</vt:lpstr>
      <vt:lpstr>Behaviour Policy and exclusions</vt:lpstr>
      <vt:lpstr>Working in partnership</vt:lpstr>
      <vt:lpstr>Headteacher’s expectations of the governing body </vt:lpstr>
      <vt:lpstr>PowerPoint Presentation</vt:lpstr>
      <vt:lpstr>Visits</vt:lpstr>
      <vt:lpstr>Financial Accountability</vt:lpstr>
      <vt:lpstr>Committee structure</vt:lpstr>
      <vt:lpstr>Group Discussion</vt:lpstr>
      <vt:lpstr>PowerPoint Presentation</vt:lpstr>
      <vt:lpstr>Accountability</vt:lpstr>
      <vt:lpstr>Handling Complaints</vt:lpstr>
      <vt:lpstr>The nature of the governing body</vt:lpstr>
    </vt:vector>
  </TitlesOfParts>
  <Company>Diocese of southwark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Southwark Diocesan Board of Education</dc:title>
  <dc:creator>Carol Jerwood</dc:creator>
  <cp:lastModifiedBy>Nutfield Church Primary School Office</cp:lastModifiedBy>
  <cp:revision>343</cp:revision>
  <cp:lastPrinted>2020-03-11T18:19:08Z</cp:lastPrinted>
  <dcterms:created xsi:type="dcterms:W3CDTF">2001-12-19T15:51:51Z</dcterms:created>
  <dcterms:modified xsi:type="dcterms:W3CDTF">2022-09-26T12:46:50Z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-1756485511</vt:i4>
  </property>
  <property fmtid="{D5CDD505-2E9C-101B-9397-08002B2CF9AE}" pid="3" name="_NewReviewCycle">
    <vt:lpwstr/>
  </property>
  <property fmtid="{D5CDD505-2E9C-101B-9397-08002B2CF9AE}" pid="4" name="_EmailSubject">
    <vt:lpwstr>Bishops Certificate: MODULE 6: Effective Governance of Church Schools;  Wednesday 20 April 18.30 - 20.30 on ZOOM</vt:lpwstr>
  </property>
  <property fmtid="{D5CDD505-2E9C-101B-9397-08002B2CF9AE}" pid="5" name="_AuthorEmail">
    <vt:lpwstr>SDBEOfficeManager@southwark.anglican.org</vt:lpwstr>
  </property>
  <property fmtid="{D5CDD505-2E9C-101B-9397-08002B2CF9AE}" pid="6" name="_AuthorEmailDisplayName">
    <vt:lpwstr>SDBE Office Manager</vt:lpwstr>
  </property>
  <property fmtid="{D5CDD505-2E9C-101B-9397-08002B2CF9AE}" pid="7" name="_PreviousAdHocReviewCycleID">
    <vt:i4>1083849814</vt:i4>
  </property>
</Properties>
</file>