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5" r:id="rId3"/>
    <p:sldId id="266" r:id="rId4"/>
    <p:sldId id="288" r:id="rId5"/>
    <p:sldId id="289" r:id="rId6"/>
    <p:sldId id="290" r:id="rId7"/>
    <p:sldId id="291" r:id="rId8"/>
    <p:sldId id="292" r:id="rId9"/>
    <p:sldId id="267" r:id="rId10"/>
    <p:sldId id="295" r:id="rId11"/>
    <p:sldId id="296" r:id="rId12"/>
    <p:sldId id="282" r:id="rId13"/>
    <p:sldId id="297" r:id="rId14"/>
    <p:sldId id="298" r:id="rId15"/>
    <p:sldId id="293" r:id="rId16"/>
    <p:sldId id="273" r:id="rId17"/>
    <p:sldId id="294" r:id="rId1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D6CBFB2-9642-426A-9386-7C4EAD24277D}">
          <p14:sldIdLst>
            <p14:sldId id="261"/>
            <p14:sldId id="265"/>
            <p14:sldId id="266"/>
            <p14:sldId id="288"/>
            <p14:sldId id="289"/>
            <p14:sldId id="290"/>
            <p14:sldId id="291"/>
            <p14:sldId id="292"/>
            <p14:sldId id="267"/>
            <p14:sldId id="295"/>
            <p14:sldId id="296"/>
            <p14:sldId id="282"/>
            <p14:sldId id="297"/>
            <p14:sldId id="298"/>
            <p14:sldId id="293"/>
            <p14:sldId id="273"/>
            <p14:sldId id="294"/>
          </p14:sldIdLst>
        </p14:section>
        <p14:section name="Benchmarking" id="{20A1B4F3-313C-425E-AE92-80B35D65F5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2A2A"/>
    <a:srgbClr val="131313"/>
    <a:srgbClr val="FBFBFB"/>
    <a:srgbClr val="DAE3F3"/>
    <a:srgbClr val="E2E9F6"/>
    <a:srgbClr val="FFFFFF"/>
    <a:srgbClr val="080808"/>
    <a:srgbClr val="969696"/>
    <a:srgbClr val="A6A6A6"/>
    <a:srgbClr val="0D8D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77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6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A4B88-5433-492A-B5B6-6F78C7DC66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4CD2B9-2EC1-4135-B237-8DF259D2B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87E53-B859-47C3-86D4-1792EADE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FFAE9-9564-467A-B481-0F80FAFD9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13386-1EF3-4A76-B20F-4D15F3DB7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629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A09CD-421A-4275-B847-F9D0E06EF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67FFDA-AABC-4BAE-B380-F6CB7845B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FD960-7312-4F83-8EB5-F3CBEFA56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3C6D8-2287-4057-8542-8E190AF75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31078-D4B1-4711-88B4-59DC1660C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254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6803AF-B614-43F2-81F0-D6BA54726C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F02D5A-3C1E-4D80-9E9C-FA418EDBD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F09DD0-6B30-4826-B5D9-F4435BA9F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70BB3-9056-4476-9804-6F4BB4B94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1285B-7FCC-4A08-8A3A-7DFE68B31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468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A4F05-4340-4D67-9227-5AD5C5047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573FF-FD91-4F07-8A60-8F75F6981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2A7A5-4C5A-4157-AEB2-3BB416D9B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1FC3B-A4F3-495B-B88C-A732D7D2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47118-DEB3-4CB3-91A7-D557EE4D0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014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F9EB7-2DC6-4A4F-9F3E-AA54D61C2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237A4-D005-4A02-A9AB-7BF910D18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9D75E-9C56-4EA2-84B2-E7309F8F9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D7F5C4-398F-4988-A461-DC061A7A3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8030E-8BA6-4A9D-804E-3F13E1047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257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5A026-AAD7-4BE3-9B93-E897EF70A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FAD95-B088-457C-B448-81627C64DC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3657F-5989-4750-A446-4E20EE917F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444C3B-8227-4018-901A-1C4FE0A49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E315A-4510-49FA-AAC7-87024BB63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2F9124-1BE6-4B09-9989-80A4732F6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95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2B781-568D-4464-B519-9422EDB95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4AE600-D6F8-4DD4-954C-E70EE5C29C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749E6F-6C5D-4994-9B76-D6342EF2A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4ED485-CC87-43E4-918F-E251B8ACFE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D92C38-83DC-4A82-B3A2-28E13E4AA5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C9EF37-708C-4A1F-B65F-675A18013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08BEB1-94B4-4A76-9322-42AB22657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1792C0-78F8-4B03-95CC-59273445E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063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CA707-4D64-4AC5-8023-54ED79AFA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0B82E7-7B94-4826-BF5C-DDAF0EF72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12FDF3-3F87-4660-8849-04D90052A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32724-979B-47BC-A071-642CF4A85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61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843962-3C8A-4A6C-A1B6-5EAB45850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B6C41A-5DCF-490A-99F9-2EC750D08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0E87ED-F878-478A-81D2-C8BE5A258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55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7EA3D-D1D2-4BB8-8E3E-46CD9BC8C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E6A57-FE93-4EE9-9807-805A0F922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9157BB-61E1-4BC0-847F-62AEDA014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940FBF-2736-4562-993C-C6B01F14C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74C2C3-F64B-4603-B230-91A39116F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5A9F00-52AF-437D-B168-07F87BE61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334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EBD96-0DEF-4AC6-BF1B-46ED3D81A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843AC0-A6A4-4DE3-B893-3724E9A316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5704E-738D-4175-A7A2-36544F62B1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CF9C02-5E99-4B4E-8192-071DACC6D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3101A4-E8C2-41F7-B7A5-2E79E6062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1BD804-9986-4D6D-A757-CA983409F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872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72B0F4-F0F4-4E9C-9371-7C023F55E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A68D3-7D6B-4FCD-BFE4-14E59E04A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1A36D-E58E-4498-A1F2-34E659F745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E3130-94B4-4B0F-8466-15052D950DC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901AE-46F9-467D-AA3B-44EFDA93BF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F8D3B-5E8E-4E2E-AA2E-0DACA2F1FE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63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pound-coins-currency-bank-note-414418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pound-coins-currency-bank-note-414418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Document 2">
            <a:extLst>
              <a:ext uri="{FF2B5EF4-FFF2-40B4-BE49-F238E27FC236}">
                <a16:creationId xmlns:a16="http://schemas.microsoft.com/office/drawing/2014/main" id="{EB05CF0E-CA02-4FAE-9FEF-FBF6088ADB86}"/>
              </a:ext>
            </a:extLst>
          </p:cNvPr>
          <p:cNvSpPr/>
          <p:nvPr/>
        </p:nvSpPr>
        <p:spPr>
          <a:xfrm rot="16200000" flipV="1">
            <a:off x="5470021" y="136020"/>
            <a:ext cx="6858000" cy="6585959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F28A3DF-9388-4A56-82B6-E7546108BE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0" y="1862356"/>
            <a:ext cx="12192000" cy="3183818"/>
          </a:xfrm>
          <a:prstGeom prst="rect">
            <a:avLst/>
          </a:prstGeom>
        </p:spPr>
      </p:pic>
      <p:pic>
        <p:nvPicPr>
          <p:cNvPr id="4" name="Picture 2" descr="https://nutfieldchurchprimary.co.uk/wp-content/uploads/2021/10/logo-oct151.png">
            <a:extLst>
              <a:ext uri="{FF2B5EF4-FFF2-40B4-BE49-F238E27FC236}">
                <a16:creationId xmlns:a16="http://schemas.microsoft.com/office/drawing/2014/main" id="{51DA7F9A-CBCB-4C83-AE83-B0938D5DA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9" y="91757"/>
            <a:ext cx="3311949" cy="113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B70F98-7D85-41A4-B1F2-4C6EC7A8DC56}"/>
              </a:ext>
            </a:extLst>
          </p:cNvPr>
          <p:cNvSpPr txBox="1"/>
          <p:nvPr/>
        </p:nvSpPr>
        <p:spPr>
          <a:xfrm>
            <a:off x="0" y="5046174"/>
            <a:ext cx="8909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FWP3: Tuesday 17th June 2025</a:t>
            </a:r>
          </a:p>
        </p:txBody>
      </p:sp>
    </p:spTree>
    <p:extLst>
      <p:ext uri="{BB962C8B-B14F-4D97-AF65-F5344CB8AC3E}">
        <p14:creationId xmlns:p14="http://schemas.microsoft.com/office/powerpoint/2010/main" val="1576049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37457" y="337457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2709DE2-7DD4-40E4-9D15-D54109F04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325" y="2315292"/>
            <a:ext cx="5181600" cy="3526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Funding Delegated by the local Authority were just over £1m.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High Needs top Up Funding was positioned at £22k however no assumption has been made for any funding driven out of </a:t>
            </a:r>
            <a:r>
              <a:rPr lang="en-GB" sz="1800" dirty="0" err="1">
                <a:solidFill>
                  <a:schemeClr val="bg1">
                    <a:lumMod val="50000"/>
                  </a:schemeClr>
                </a:solidFill>
              </a:rPr>
              <a:t>Yr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 R new intake requirements,  This figure may rise.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Pupil Premium is as per the Budget assumptions as prior year had been used in the formula funding.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Receipts from insurance claims relates to maternity leave and whilst is not paid as “Funding” can be accrued throughout the year and a balancing payment made at the end of maternity.</a:t>
            </a:r>
          </a:p>
          <a:p>
            <a:pPr marL="0" indent="0"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224910" y="335762"/>
            <a:ext cx="54271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2025/26 Incomes and Revenue</a:t>
            </a:r>
            <a:endParaRPr lang="en-GB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AF852E-4C8F-4E51-A0B3-3AC1FB168F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13028" y="920537"/>
            <a:ext cx="6354062" cy="570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9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17594" y="337457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51655B-2008-4E88-B1E8-297C59EADCB7}"/>
              </a:ext>
            </a:extLst>
          </p:cNvPr>
          <p:cNvSpPr/>
          <p:nvPr/>
        </p:nvSpPr>
        <p:spPr>
          <a:xfrm>
            <a:off x="334977" y="335762"/>
            <a:ext cx="3770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2025/26 Expenditure</a:t>
            </a:r>
            <a:endParaRPr lang="en-GB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C8574B-3516-43AF-93B3-5163BCC9AC2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64086" y="351994"/>
            <a:ext cx="3286584" cy="6154009"/>
          </a:xfrm>
          <a:prstGeom prst="rect">
            <a:avLst/>
          </a:prstGeom>
        </p:spPr>
      </p:pic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2E715AB5-6AC9-4F58-8398-283875E67A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325" y="2315292"/>
            <a:ext cx="5181600" cy="35267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See Additional Sheet</a:t>
            </a:r>
          </a:p>
          <a:p>
            <a:pPr marL="0" indent="0"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408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ow to play chess for beginners: rules, moves and setup | Dicebreaker">
            <a:extLst>
              <a:ext uri="{FF2B5EF4-FFF2-40B4-BE49-F238E27FC236}">
                <a16:creationId xmlns:a16="http://schemas.microsoft.com/office/drawing/2014/main" id="{CE1DAC65-DC50-461F-AE06-9FE477622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2177845" y="0"/>
            <a:ext cx="1001415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owchart: Document 5">
            <a:extLst>
              <a:ext uri="{FF2B5EF4-FFF2-40B4-BE49-F238E27FC236}">
                <a16:creationId xmlns:a16="http://schemas.microsoft.com/office/drawing/2014/main" id="{F4ECABC8-99AC-4760-A66E-4FA6F596DAA5}"/>
              </a:ext>
            </a:extLst>
          </p:cNvPr>
          <p:cNvSpPr/>
          <p:nvPr/>
        </p:nvSpPr>
        <p:spPr>
          <a:xfrm rot="16200000">
            <a:off x="-337457" y="337457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B6D8E13-8C00-44B9-95EC-D29188C77293}"/>
              </a:ext>
            </a:extLst>
          </p:cNvPr>
          <p:cNvGrpSpPr/>
          <p:nvPr/>
        </p:nvGrpSpPr>
        <p:grpSpPr>
          <a:xfrm>
            <a:off x="11348054" y="167271"/>
            <a:ext cx="630000" cy="630000"/>
            <a:chOff x="4482033" y="4691145"/>
            <a:chExt cx="630000" cy="630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EDD4BC0-FFD4-481A-868C-33449BDBB31B}"/>
                </a:ext>
              </a:extLst>
            </p:cNvPr>
            <p:cNvSpPr/>
            <p:nvPr/>
          </p:nvSpPr>
          <p:spPr>
            <a:xfrm>
              <a:off x="4482033" y="4691145"/>
              <a:ext cx="630000" cy="630000"/>
            </a:xfrm>
            <a:prstGeom prst="ellipse">
              <a:avLst/>
            </a:prstGeom>
            <a:solidFill>
              <a:srgbClr val="0D8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58ED04-EF79-4875-885C-4F1E2A9BC009}"/>
                </a:ext>
              </a:extLst>
            </p:cNvPr>
            <p:cNvSpPr txBox="1"/>
            <p:nvPr/>
          </p:nvSpPr>
          <p:spPr>
            <a:xfrm>
              <a:off x="4535771" y="4821479"/>
              <a:ext cx="5225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05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98DED6E6-BCF1-4C1E-97F2-093C5E90F8CD}"/>
              </a:ext>
            </a:extLst>
          </p:cNvPr>
          <p:cNvSpPr/>
          <p:nvPr/>
        </p:nvSpPr>
        <p:spPr>
          <a:xfrm>
            <a:off x="250367" y="4835051"/>
            <a:ext cx="6313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DFC</a:t>
            </a:r>
          </a:p>
        </p:txBody>
      </p:sp>
    </p:spTree>
    <p:extLst>
      <p:ext uri="{BB962C8B-B14F-4D97-AF65-F5344CB8AC3E}">
        <p14:creationId xmlns:p14="http://schemas.microsoft.com/office/powerpoint/2010/main" val="793973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37457" y="337457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51655B-2008-4E88-B1E8-297C59EADCB7}"/>
              </a:ext>
            </a:extLst>
          </p:cNvPr>
          <p:cNvSpPr/>
          <p:nvPr/>
        </p:nvSpPr>
        <p:spPr>
          <a:xfrm>
            <a:off x="334977" y="335762"/>
            <a:ext cx="22735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DFC Balance</a:t>
            </a:r>
            <a:endParaRPr lang="en-GB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B1FBFA-FD3C-41EA-AEF9-68D4DAB19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1434" y="1097716"/>
            <a:ext cx="7175500" cy="53192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625238-F2D3-439F-8083-0A07BB2FB0BC}"/>
              </a:ext>
            </a:extLst>
          </p:cNvPr>
          <p:cNvSpPr txBox="1"/>
          <p:nvPr/>
        </p:nvSpPr>
        <p:spPr>
          <a:xfrm>
            <a:off x="171719" y="2184400"/>
            <a:ext cx="3869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Intrest</a:t>
            </a:r>
            <a:r>
              <a:rPr lang="en-GB" dirty="0"/>
              <a:t> paid against balances Held have totalled £300</a:t>
            </a:r>
          </a:p>
          <a:p>
            <a:endParaRPr lang="en-GB" dirty="0"/>
          </a:p>
          <a:p>
            <a:r>
              <a:rPr lang="en-GB" dirty="0"/>
              <a:t>£4500 taken as payment in December 2024 is against the future boiler works </a:t>
            </a:r>
          </a:p>
          <a:p>
            <a:endParaRPr lang="en-GB" dirty="0"/>
          </a:p>
          <a:p>
            <a:r>
              <a:rPr lang="en-GB" dirty="0"/>
              <a:t>2025 Allocation of funding is not yet determined </a:t>
            </a:r>
          </a:p>
        </p:txBody>
      </p:sp>
    </p:spTree>
    <p:extLst>
      <p:ext uri="{BB962C8B-B14F-4D97-AF65-F5344CB8AC3E}">
        <p14:creationId xmlns:p14="http://schemas.microsoft.com/office/powerpoint/2010/main" val="580414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17594" y="337457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51655B-2008-4E88-B1E8-297C59EADCB7}"/>
              </a:ext>
            </a:extLst>
          </p:cNvPr>
          <p:cNvSpPr/>
          <p:nvPr/>
        </p:nvSpPr>
        <p:spPr>
          <a:xfrm>
            <a:off x="334977" y="335762"/>
            <a:ext cx="26977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DFC Over Time</a:t>
            </a:r>
            <a:endParaRPr lang="en-GB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2134A9-8395-4BDD-BBF0-7A9C2F025B3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8531" y="953790"/>
            <a:ext cx="11174937" cy="587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9243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17594" y="337457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2709DE2-7DD4-40E4-9D15-D54109F04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325" y="1409359"/>
            <a:ext cx="5181600" cy="20958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Total staff costs were projected to be in the region of £68k for the full year, however the final cost was £58.5k, a saving of £10k.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This was driven by utilizing fully expensed staff to backfill absence and vacancies.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Catering costs were marginally overspent. </a:t>
            </a:r>
          </a:p>
          <a:p>
            <a:pPr marL="0" indent="0"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224910" y="335762"/>
            <a:ext cx="4455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2024/25 Ark Expenditure</a:t>
            </a:r>
            <a:endParaRPr lang="en-GB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39791A-6272-48CF-91D6-F08D5C4AD7D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8913" y="1260292"/>
            <a:ext cx="6306430" cy="26102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C5F4D3-17F8-4AD3-A9A1-D0611E6A72B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8913" y="4730812"/>
            <a:ext cx="6315956" cy="86689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39BDE7B-4DC7-4251-BBFB-5300D1C63910}"/>
              </a:ext>
            </a:extLst>
          </p:cNvPr>
          <p:cNvSpPr/>
          <p:nvPr/>
        </p:nvSpPr>
        <p:spPr>
          <a:xfrm>
            <a:off x="246657" y="3994022"/>
            <a:ext cx="3783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Summary &amp; Out Turn</a:t>
            </a:r>
            <a:endParaRPr lang="en-GB" sz="3200" dirty="0"/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A55C288C-7265-4E2A-8A50-947874BDF705}"/>
              </a:ext>
            </a:extLst>
          </p:cNvPr>
          <p:cNvSpPr txBox="1">
            <a:spLocks/>
          </p:cNvSpPr>
          <p:nvPr/>
        </p:nvSpPr>
        <p:spPr>
          <a:xfrm>
            <a:off x="246657" y="4730812"/>
            <a:ext cx="5181600" cy="2095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“Gross Profit” on the ARK operation was £66k,  50% of revenues.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As a result the Cumulative balance to Carry forward for Ark is £178k 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181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53,600+ Rule Book Stock Photos, Pictures &amp; Royalty-Free Images - iStock |  Rail rule book, Golf rule book, Game rule book">
            <a:extLst>
              <a:ext uri="{FF2B5EF4-FFF2-40B4-BE49-F238E27FC236}">
                <a16:creationId xmlns:a16="http://schemas.microsoft.com/office/drawing/2014/main" id="{76A0AE72-C82E-4A19-AFFD-B39239AF16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78938" y="-4"/>
            <a:ext cx="8313062" cy="685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CCDD1A6-078A-4428-9F48-CCA2D3482F6B}"/>
              </a:ext>
            </a:extLst>
          </p:cNvPr>
          <p:cNvSpPr/>
          <p:nvPr/>
        </p:nvSpPr>
        <p:spPr>
          <a:xfrm>
            <a:off x="0" y="-4"/>
            <a:ext cx="3878938" cy="6850746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ocument 7">
            <a:extLst>
              <a:ext uri="{FF2B5EF4-FFF2-40B4-BE49-F238E27FC236}">
                <a16:creationId xmlns:a16="http://schemas.microsoft.com/office/drawing/2014/main" id="{A1B86E23-90B2-41FF-A2C3-2D4847EE07C8}"/>
              </a:ext>
            </a:extLst>
          </p:cNvPr>
          <p:cNvSpPr/>
          <p:nvPr/>
        </p:nvSpPr>
        <p:spPr>
          <a:xfrm rot="16200000">
            <a:off x="-14515" y="14512"/>
            <a:ext cx="6850745" cy="6821714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878F42-5EB6-49AB-9EDC-6ED6494A043D}"/>
              </a:ext>
            </a:extLst>
          </p:cNvPr>
          <p:cNvSpPr/>
          <p:nvPr/>
        </p:nvSpPr>
        <p:spPr>
          <a:xfrm>
            <a:off x="250367" y="4835051"/>
            <a:ext cx="63137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Schools Financial Value Standard</a:t>
            </a:r>
          </a:p>
        </p:txBody>
      </p:sp>
    </p:spTree>
    <p:extLst>
      <p:ext uri="{BB962C8B-B14F-4D97-AF65-F5344CB8AC3E}">
        <p14:creationId xmlns:p14="http://schemas.microsoft.com/office/powerpoint/2010/main" val="30865122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5400000" flipH="1">
            <a:off x="5671457" y="337456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171167" y="335762"/>
            <a:ext cx="57474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Schools Financial Value Standard</a:t>
            </a:r>
            <a:endParaRPr lang="en-GB" sz="32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B8272C6-C1E6-491A-A7F6-300DAC35609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67" y="1011765"/>
            <a:ext cx="8229202" cy="5389035"/>
          </a:xfrm>
          <a:prstGeom prst="roundRect">
            <a:avLst>
              <a:gd name="adj" fmla="val 24881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A82D53C-FA6F-4763-B308-B8895306DFA6}"/>
              </a:ext>
            </a:extLst>
          </p:cNvPr>
          <p:cNvSpPr txBox="1"/>
          <p:nvPr/>
        </p:nvSpPr>
        <p:spPr>
          <a:xfrm>
            <a:off x="8920299" y="3886200"/>
            <a:ext cx="2785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See Handout</a:t>
            </a:r>
          </a:p>
        </p:txBody>
      </p:sp>
    </p:spTree>
    <p:extLst>
      <p:ext uri="{BB962C8B-B14F-4D97-AF65-F5344CB8AC3E}">
        <p14:creationId xmlns:p14="http://schemas.microsoft.com/office/powerpoint/2010/main" val="16876719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58F09E-460E-4373-A2B4-003906A53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-185"/>
          <a:stretch/>
        </p:blipFill>
        <p:spPr>
          <a:xfrm>
            <a:off x="0" y="0"/>
            <a:ext cx="12192000" cy="6858000"/>
          </a:xfrm>
        </p:spPr>
      </p:pic>
      <p:sp>
        <p:nvSpPr>
          <p:cNvPr id="8" name="Flowchart: Document 7">
            <a:extLst>
              <a:ext uri="{FF2B5EF4-FFF2-40B4-BE49-F238E27FC236}">
                <a16:creationId xmlns:a16="http://schemas.microsoft.com/office/drawing/2014/main" id="{9F6E6338-788E-4589-8925-F74893AC250F}"/>
              </a:ext>
            </a:extLst>
          </p:cNvPr>
          <p:cNvSpPr/>
          <p:nvPr/>
        </p:nvSpPr>
        <p:spPr>
          <a:xfrm rot="16200000">
            <a:off x="-337456" y="337456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E768D3-B47C-4A28-A673-E4F42BA774B7}"/>
              </a:ext>
            </a:extLst>
          </p:cNvPr>
          <p:cNvSpPr txBox="1"/>
          <p:nvPr/>
        </p:nvSpPr>
        <p:spPr>
          <a:xfrm>
            <a:off x="157895" y="4053114"/>
            <a:ext cx="61830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Final FMR &amp; Review of Financial Performance  2024/25</a:t>
            </a:r>
          </a:p>
        </p:txBody>
      </p:sp>
    </p:spTree>
    <p:extLst>
      <p:ext uri="{BB962C8B-B14F-4D97-AF65-F5344CB8AC3E}">
        <p14:creationId xmlns:p14="http://schemas.microsoft.com/office/powerpoint/2010/main" val="4132340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37456" y="337456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2709DE2-7DD4-40E4-9D15-D54109F04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3796" y="1079158"/>
            <a:ext cx="5181600" cy="55393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FY 2024/25 was budgeted at £1.275m for the year with an additional £8k of revenue income.   Total centralised Funding+ income was therefore projected to be £1.283m overall for the financial year.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Actual funding came in at £1.299k some £24k higher than anticipated.  This was predominantly driven by a £21k allocation for the Cores Schools </a:t>
            </a:r>
            <a:r>
              <a:rPr lang="en-GB" sz="1800" dirty="0" err="1">
                <a:solidFill>
                  <a:schemeClr val="bg1">
                    <a:lumMod val="50000"/>
                  </a:schemeClr>
                </a:solidFill>
              </a:rPr>
              <a:t>Funing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 Grant which was allocated in November. 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There were also material increases in high needs top up funding (£4.5k) and holiday voucher funding (£2.1k) neither of which had been foreseen at Budget submission.  Additionally, revenue income saw a backdated interest payment of almost £6k. 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Notable decreases to funding came in the form of Pupil premium funding (31.2k) driven by lower than projected FSM children and A recovery of a prior year funding item, School Led Tutoring Grant (£1.35k) which had been received and not expended in the previous financial Year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Total Available Funding + Income Closed at £1.313m</a:t>
            </a:r>
          </a:p>
          <a:p>
            <a:pPr marL="0" indent="0">
              <a:buNone/>
            </a:pPr>
            <a:endParaRPr lang="en-GB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183796" y="354912"/>
            <a:ext cx="51002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2024/25 Forecasted Funding </a:t>
            </a:r>
            <a:endParaRPr lang="en-GB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8A4C7C-B687-40E5-939F-F2232D60D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034" y="826506"/>
            <a:ext cx="6439799" cy="579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407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37456" y="337456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2709DE2-7DD4-40E4-9D15-D54109F04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3796" y="1079158"/>
            <a:ext cx="5181600" cy="55393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Against a backdrop of £1.31m incomes expenditure throughout the year was carefully controlled.  </a:t>
            </a:r>
          </a:p>
          <a:p>
            <a:pPr marL="0" indent="0">
              <a:buNone/>
            </a:pPr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Staff Cost 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expenditure came within £2k of the budgeted figure, although within the category there was significant movement across cost centres. 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Teaching Staff costs were £23k lower than had been expected but was offset by non Agency Supply staff, Curriculum support and SEN provision (£13k). 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There was a significant one off employment cost of £14k and uplifted Training Costs. </a:t>
            </a:r>
          </a:p>
          <a:p>
            <a:pPr marL="0" indent="0">
              <a:buNone/>
            </a:pPr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Premises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 expenditure closed the year overall around £7k better than expected despite buildings maintenance costing almost £3k more than anticipated.  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Savings were made against Grounds maintenance (£1k) and Rates (£1k)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Savings of £7k were made against Energy owing to the significantly warmer winter and the installation of a more efficient water heater in November.  </a:t>
            </a:r>
          </a:p>
          <a:p>
            <a:pPr marL="0" indent="0">
              <a:buNone/>
            </a:pPr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Supplies and Services 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was underspent by £10k in 2024/25 driven predominantly by an £11k underspend on learning resources and £4k on admin supplies.  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Agency Supply Teaching costs were £11k overspent offsetting the Staff cost saving above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Revenue to capital contributions was lower than expected (£10.1k) due to furniture budgeted but not purchased in year.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Overall total expenditure came in at £1.197m vs budgeted £1.211m</a:t>
            </a: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183796" y="354912"/>
            <a:ext cx="3770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2024/25 Expenditure</a:t>
            </a:r>
            <a:endParaRPr lang="en-GB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BC4AE9-5AC9-43AB-A620-61B9AD846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192" y="819112"/>
            <a:ext cx="6514823" cy="590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98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37456" y="337456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2709DE2-7DD4-40E4-9D15-D54109F04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325" y="2315292"/>
            <a:ext cx="5181600" cy="3526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At the time of budget submission it was anticipated that we would generate a reserve of almost £72k including a £10k transfer from community funding. 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An aggregation of £30k in additional funding £2k of savings on Staff Costs, £7k savings on Premises and £9.5k saved on Supplies and services has culminated in the I year deficit reducing from the Projected -£93k to an actual of -£48k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The resultant cumulative balance to carry forward has significantly increased from the budgeted £71.8k to an actual carry forward of £116.1k</a:t>
            </a: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183796" y="354912"/>
            <a:ext cx="57903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2024/25 Contingency &amp; Reserves</a:t>
            </a:r>
            <a:endParaRPr lang="en-GB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B304D0-5F41-4495-9E1D-0EDA7D9E1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512" y="2467848"/>
            <a:ext cx="6487430" cy="266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00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37456" y="337456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2709DE2-7DD4-40E4-9D15-D54109F04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325" y="2315292"/>
            <a:ext cx="5181600" cy="3526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Total Capital Funding for FY 24/25  was budgeted and came in at £15.6k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Capital incomes were driven entirely from Revenue to Capital contributions of £13.2k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Capital Projects expended were Classroom furniture at £2.5k and the replacement Water Heater at £12k. 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As the contributions were matched to each project, the cumulative capital carry forward closed 2024/25 financial year at £15.6k</a:t>
            </a:r>
          </a:p>
          <a:p>
            <a:pPr marL="0" indent="0"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224910" y="335762"/>
            <a:ext cx="288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2024/25 Capital</a:t>
            </a:r>
            <a:endParaRPr lang="en-GB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33E05F-65D3-4155-9B88-D6E0E28F7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4250" y="1081885"/>
            <a:ext cx="6315956" cy="546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389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58F09E-460E-4373-A2B4-003906A53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-185"/>
          <a:stretch/>
        </p:blipFill>
        <p:spPr>
          <a:xfrm>
            <a:off x="0" y="0"/>
            <a:ext cx="12192000" cy="6858000"/>
          </a:xfrm>
        </p:spPr>
      </p:pic>
      <p:sp>
        <p:nvSpPr>
          <p:cNvPr id="8" name="Flowchart: Document 7">
            <a:extLst>
              <a:ext uri="{FF2B5EF4-FFF2-40B4-BE49-F238E27FC236}">
                <a16:creationId xmlns:a16="http://schemas.microsoft.com/office/drawing/2014/main" id="{9F6E6338-788E-4589-8925-F74893AC250F}"/>
              </a:ext>
            </a:extLst>
          </p:cNvPr>
          <p:cNvSpPr/>
          <p:nvPr/>
        </p:nvSpPr>
        <p:spPr>
          <a:xfrm rot="16200000">
            <a:off x="-337456" y="337456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E768D3-B47C-4A28-A673-E4F42BA774B7}"/>
              </a:ext>
            </a:extLst>
          </p:cNvPr>
          <p:cNvSpPr txBox="1"/>
          <p:nvPr/>
        </p:nvSpPr>
        <p:spPr>
          <a:xfrm>
            <a:off x="157895" y="4053114"/>
            <a:ext cx="61830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Final FMR &amp; Review of Financial Performance  2024/25 - ARK</a:t>
            </a:r>
          </a:p>
        </p:txBody>
      </p:sp>
    </p:spTree>
    <p:extLst>
      <p:ext uri="{BB962C8B-B14F-4D97-AF65-F5344CB8AC3E}">
        <p14:creationId xmlns:p14="http://schemas.microsoft.com/office/powerpoint/2010/main" val="1305763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17594" y="337457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2709DE2-7DD4-40E4-9D15-D54109F04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325" y="2315292"/>
            <a:ext cx="5181600" cy="3526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Balance brought forward form Prior year was £121k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Contribution to Pupil focused was £10k (as previously shown in funding and income)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Forecasted Revenues were £103k for the </a:t>
            </a:r>
            <a:r>
              <a:rPr lang="en-GB" sz="1800" dirty="0" err="1">
                <a:solidFill>
                  <a:schemeClr val="bg1">
                    <a:lumMod val="50000"/>
                  </a:schemeClr>
                </a:solidFill>
              </a:rPr>
              <a:t>fincial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 year however the year closed with revenues up 28% at £132k.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Total revenues including the brought forward balances were £244k</a:t>
            </a:r>
          </a:p>
          <a:p>
            <a:pPr marL="0" indent="0"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224910" y="335762"/>
            <a:ext cx="5833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2024/25 Ark Revenue &amp; Balances</a:t>
            </a:r>
            <a:endParaRPr lang="en-GB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3F035C-0568-484D-8DDA-54C6C35ED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877" y="2003208"/>
            <a:ext cx="6258798" cy="310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091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harity Digital - Topics - Tips for writing successful funding bids">
            <a:extLst>
              <a:ext uri="{FF2B5EF4-FFF2-40B4-BE49-F238E27FC236}">
                <a16:creationId xmlns:a16="http://schemas.microsoft.com/office/drawing/2014/main" id="{4AF29328-A01A-486C-9A11-CDB5A89506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460"/>
          <a:stretch/>
        </p:blipFill>
        <p:spPr bwMode="auto">
          <a:xfrm>
            <a:off x="1041336" y="0"/>
            <a:ext cx="11150664" cy="685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lowchart: Document 7">
            <a:extLst>
              <a:ext uri="{FF2B5EF4-FFF2-40B4-BE49-F238E27FC236}">
                <a16:creationId xmlns:a16="http://schemas.microsoft.com/office/drawing/2014/main" id="{A1B86E23-90B2-41FF-A2C3-2D4847EE07C8}"/>
              </a:ext>
            </a:extLst>
          </p:cNvPr>
          <p:cNvSpPr/>
          <p:nvPr/>
        </p:nvSpPr>
        <p:spPr>
          <a:xfrm rot="16200000">
            <a:off x="315685" y="-489860"/>
            <a:ext cx="6858004" cy="7837718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F26998-DF80-451B-9436-C597F1738173}"/>
              </a:ext>
            </a:extLst>
          </p:cNvPr>
          <p:cNvSpPr/>
          <p:nvPr/>
        </p:nvSpPr>
        <p:spPr>
          <a:xfrm>
            <a:off x="250367" y="4835051"/>
            <a:ext cx="63137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2025/26 Projected Out Turn</a:t>
            </a:r>
          </a:p>
        </p:txBody>
      </p:sp>
    </p:spTree>
    <p:extLst>
      <p:ext uri="{BB962C8B-B14F-4D97-AF65-F5344CB8AC3E}">
        <p14:creationId xmlns:p14="http://schemas.microsoft.com/office/powerpoint/2010/main" val="2417359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1157</TotalTime>
  <Words>908</Words>
  <Application>Microsoft Office PowerPoint</Application>
  <PresentationFormat>Widescreen</PresentationFormat>
  <Paragraphs>118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School Business Manager</dc:creator>
  <cp:lastModifiedBy>School Business Manager</cp:lastModifiedBy>
  <cp:revision>85</cp:revision>
  <cp:lastPrinted>2025-06-17T11:23:58Z</cp:lastPrinted>
  <dcterms:created xsi:type="dcterms:W3CDTF">2025-02-04T14:21:21Z</dcterms:created>
  <dcterms:modified xsi:type="dcterms:W3CDTF">2025-06-17T12:51:16Z</dcterms:modified>
</cp:coreProperties>
</file>